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71" r:id="rId1"/>
  </p:sldMasterIdLst>
  <p:notesMasterIdLst>
    <p:notesMasterId r:id="rId41"/>
  </p:notesMasterIdLst>
  <p:sldIdLst>
    <p:sldId id="256" r:id="rId2"/>
    <p:sldId id="257" r:id="rId3"/>
    <p:sldId id="258" r:id="rId4"/>
    <p:sldId id="259" r:id="rId5"/>
    <p:sldId id="284" r:id="rId6"/>
    <p:sldId id="285" r:id="rId7"/>
    <p:sldId id="276" r:id="rId8"/>
    <p:sldId id="283" r:id="rId9"/>
    <p:sldId id="263" r:id="rId10"/>
    <p:sldId id="264" r:id="rId11"/>
    <p:sldId id="277" r:id="rId12"/>
    <p:sldId id="273" r:id="rId13"/>
    <p:sldId id="278" r:id="rId14"/>
    <p:sldId id="274" r:id="rId15"/>
    <p:sldId id="279" r:id="rId16"/>
    <p:sldId id="275" r:id="rId17"/>
    <p:sldId id="286" r:id="rId18"/>
    <p:sldId id="266" r:id="rId19"/>
    <p:sldId id="280" r:id="rId20"/>
    <p:sldId id="270" r:id="rId21"/>
    <p:sldId id="281" r:id="rId22"/>
    <p:sldId id="271" r:id="rId23"/>
    <p:sldId id="272" r:id="rId24"/>
    <p:sldId id="282" r:id="rId25"/>
    <p:sldId id="287" r:id="rId26"/>
    <p:sldId id="265" r:id="rId27"/>
    <p:sldId id="260" r:id="rId28"/>
    <p:sldId id="291" r:id="rId29"/>
    <p:sldId id="292" r:id="rId30"/>
    <p:sldId id="289" r:id="rId31"/>
    <p:sldId id="290" r:id="rId32"/>
    <p:sldId id="293" r:id="rId33"/>
    <p:sldId id="294" r:id="rId34"/>
    <p:sldId id="295" r:id="rId35"/>
    <p:sldId id="296" r:id="rId36"/>
    <p:sldId id="297" r:id="rId37"/>
    <p:sldId id="298" r:id="rId38"/>
    <p:sldId id="299" r:id="rId39"/>
    <p:sldId id="300" r:id="rId4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65" d="100"/>
          <a:sy n="65" d="100"/>
        </p:scale>
        <p:origin x="8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C761-296C-4F1E-162B-351D7077C694}"/>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8D130697-2FC4-ADB3-1C8E-3B3015C8F54F}"/>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42B5507A-E00D-0DF1-749D-3AB058D28E2D}"/>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5" name="Footer Placeholder 4">
            <a:extLst>
              <a:ext uri="{FF2B5EF4-FFF2-40B4-BE49-F238E27FC236}">
                <a16:creationId xmlns:a16="http://schemas.microsoft.com/office/drawing/2014/main" id="{2824C498-234D-62A0-D34C-BFD5E014F0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D48A89-BD83-D49F-B70C-6D6D5C6D33A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6175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9454-4A7D-1BEB-7316-299D8977E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CE7425-8AE0-C3CC-B46A-3401AFA562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8A6A7-3D32-DE1D-AE0E-42DDB2342BE4}"/>
              </a:ext>
            </a:extLst>
          </p:cNvPr>
          <p:cNvSpPr>
            <a:spLocks noGrp="1"/>
          </p:cNvSpPr>
          <p:nvPr>
            <p:ph type="dt" sz="half" idx="10"/>
          </p:nvPr>
        </p:nvSpPr>
        <p:spPr/>
        <p:txBody>
          <a:bodyPr/>
          <a:lstStyle/>
          <a:p>
            <a:fld id="{55C6B4A9-1611-4792-9094-5F34BCA07E0B}" type="datetimeFigureOut">
              <a:rPr lang="en-US" smtClean="0"/>
              <a:t>11/27/2025</a:t>
            </a:fld>
            <a:endParaRPr lang="en-US" dirty="0"/>
          </a:p>
        </p:txBody>
      </p:sp>
      <p:sp>
        <p:nvSpPr>
          <p:cNvPr id="5" name="Footer Placeholder 4">
            <a:extLst>
              <a:ext uri="{FF2B5EF4-FFF2-40B4-BE49-F238E27FC236}">
                <a16:creationId xmlns:a16="http://schemas.microsoft.com/office/drawing/2014/main" id="{22F50F72-1B84-EA56-975E-43A9337E56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FA6308-B806-5439-24FC-E04367676D66}"/>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7015635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74D0F-87D7-0492-8A7D-D94BFB417DCD}"/>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DCE310-67C0-22D5-B785-8958DF2E8B4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798ED-1157-477C-B48B-4CF796F952D1}"/>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5" name="Footer Placeholder 4">
            <a:extLst>
              <a:ext uri="{FF2B5EF4-FFF2-40B4-BE49-F238E27FC236}">
                <a16:creationId xmlns:a16="http://schemas.microsoft.com/office/drawing/2014/main" id="{FF5CDECD-F09A-4456-151F-4B8AF1FA5C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1562BF-DA4B-BE94-CE03-883853FE47B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95195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029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14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932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261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638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835200" y="473286"/>
            <a:ext cx="12960000" cy="950400"/>
          </a:xfrm>
        </p:spPr>
        <p:txBody>
          <a:bodyPr lIns="0" tIns="0" rIns="0" bIns="0"/>
          <a:lstStyle>
            <a:lvl1pPr algn="ctr" fontAlgn="base">
              <a:defRPr sz="384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a:xfrm>
            <a:off x="734400" y="7577280"/>
            <a:ext cx="3240000" cy="380160"/>
          </a:xfrm>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a:xfrm>
            <a:off x="10653120" y="7577280"/>
            <a:ext cx="3240000" cy="38016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D03A-30F4-79AC-161A-050E72DC8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A049BE-3E0B-D924-33A5-380482F52E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7FCF5-5DE9-93B4-31A0-EE2E935AA386}"/>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5" name="Footer Placeholder 4">
            <a:extLst>
              <a:ext uri="{FF2B5EF4-FFF2-40B4-BE49-F238E27FC236}">
                <a16:creationId xmlns:a16="http://schemas.microsoft.com/office/drawing/2014/main" id="{3D464E6D-9A53-E0A1-E27B-FFDD6CB879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D7344-6B70-B86D-44F6-2D91864961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97501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3AAD-164F-46FA-32C8-7838E1255416}"/>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3D6F4CA-6CB0-2F2A-EAED-64FE80767D0E}"/>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B8ADD-5853-4C65-CE88-D845C7956B79}"/>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5" name="Footer Placeholder 4">
            <a:extLst>
              <a:ext uri="{FF2B5EF4-FFF2-40B4-BE49-F238E27FC236}">
                <a16:creationId xmlns:a16="http://schemas.microsoft.com/office/drawing/2014/main" id="{11C28344-8648-1EF1-59E0-073B3774C2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672C1B-48BB-62E0-D9F7-30583A4486B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99096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8802-B4C1-8502-632D-2B6ECC1AA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0D9820-FA50-40E0-B526-937EDC6D4A77}"/>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29CC94-E509-DEEE-F7A2-9B02451B2265}"/>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674AFB-28DA-5C33-CA6D-78B718D9D0F9}"/>
              </a:ext>
            </a:extLst>
          </p:cNvPr>
          <p:cNvSpPr>
            <a:spLocks noGrp="1"/>
          </p:cNvSpPr>
          <p:nvPr>
            <p:ph type="dt" sz="half" idx="10"/>
          </p:nvPr>
        </p:nvSpPr>
        <p:spPr/>
        <p:txBody>
          <a:bodyPr/>
          <a:lstStyle/>
          <a:p>
            <a:fld id="{EB712588-04B1-427B-82EE-E8DB90309F08}" type="datetimeFigureOut">
              <a:rPr lang="en-US" smtClean="0"/>
              <a:t>11/27/2025</a:t>
            </a:fld>
            <a:endParaRPr lang="en-US" dirty="0"/>
          </a:p>
        </p:txBody>
      </p:sp>
      <p:sp>
        <p:nvSpPr>
          <p:cNvPr id="6" name="Footer Placeholder 5">
            <a:extLst>
              <a:ext uri="{FF2B5EF4-FFF2-40B4-BE49-F238E27FC236}">
                <a16:creationId xmlns:a16="http://schemas.microsoft.com/office/drawing/2014/main" id="{3033E54A-F175-7958-94D6-AEACCC93E19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D7DFBF-39E1-F5EC-5FCC-0FF4438860AE}"/>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8357453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2084-4C3A-E8F6-C750-9B1CEA5BB78D}"/>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C87CF1-60B3-CA86-DAAA-E19C2BF7679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31087E33-C6CC-45E6-0795-BED4FE1F4B6E}"/>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69235E-ACB0-BE6D-0EBA-47CC27A6D5B7}"/>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8A161135-81A2-3744-9B61-58D58ACA362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E75C15-DA14-27BD-A512-C3BA96913D1C}"/>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8" name="Footer Placeholder 7">
            <a:extLst>
              <a:ext uri="{FF2B5EF4-FFF2-40B4-BE49-F238E27FC236}">
                <a16:creationId xmlns:a16="http://schemas.microsoft.com/office/drawing/2014/main" id="{A4EE2208-8186-CE1F-DDE6-34D9AB03C2E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7C7CA0-ADCC-C6B6-30D8-C6AB9CFE28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19197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5C15-6603-A832-E5F3-11FE526A61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6A46F5-018C-6FFC-0BFB-1DF5277953AD}"/>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4" name="Footer Placeholder 3">
            <a:extLst>
              <a:ext uri="{FF2B5EF4-FFF2-40B4-BE49-F238E27FC236}">
                <a16:creationId xmlns:a16="http://schemas.microsoft.com/office/drawing/2014/main" id="{7BD86FA6-A040-D2C4-D0D3-AD42C5D726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0BB252-4A41-BDAA-E293-B284C03BE0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3516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A6D58C-9E87-31A2-E69E-719009AB3AF0}"/>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3" name="Footer Placeholder 2">
            <a:extLst>
              <a:ext uri="{FF2B5EF4-FFF2-40B4-BE49-F238E27FC236}">
                <a16:creationId xmlns:a16="http://schemas.microsoft.com/office/drawing/2014/main" id="{4CBDF7CD-E1C1-B53D-20CF-F59AFB7EB0C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E98326A-5E13-EC31-92D7-57A0CB48CDF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4289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2BB8-4596-BF88-619B-3D024781DD3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6D7EE70D-E2BF-C93C-62E5-68619C36452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91F62B-4225-6C16-16EB-D5FAF77BDCA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32FF9FE-FEC4-69E8-81DE-33C8159B404B}"/>
              </a:ext>
            </a:extLst>
          </p:cNvPr>
          <p:cNvSpPr>
            <a:spLocks noGrp="1"/>
          </p:cNvSpPr>
          <p:nvPr>
            <p:ph type="dt" sz="half" idx="10"/>
          </p:nvPr>
        </p:nvSpPr>
        <p:spPr/>
        <p:txBody>
          <a:bodyPr/>
          <a:lstStyle/>
          <a:p>
            <a:fld id="{42A54C80-263E-416B-A8E0-580EDEADCBDC}" type="datetimeFigureOut">
              <a:rPr lang="en-US" smtClean="0"/>
              <a:t>11/27/2025</a:t>
            </a:fld>
            <a:endParaRPr lang="en-US" dirty="0"/>
          </a:p>
        </p:txBody>
      </p:sp>
      <p:sp>
        <p:nvSpPr>
          <p:cNvPr id="6" name="Footer Placeholder 5">
            <a:extLst>
              <a:ext uri="{FF2B5EF4-FFF2-40B4-BE49-F238E27FC236}">
                <a16:creationId xmlns:a16="http://schemas.microsoft.com/office/drawing/2014/main" id="{C0BAB57D-122F-0ED9-6AA6-643E0CF3BE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075EE2-9D2C-FAEC-A858-39A3A19EE5F5}"/>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419236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6D63-5236-A976-D6B7-D8EFE50D0F5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6C699495-5505-DD7C-28B7-3DEA5E34C69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3ABF3F0F-2168-22E3-CE04-12ED4CD576B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6F7E7CE-6219-F863-3299-6DBF2C3050FE}"/>
              </a:ext>
            </a:extLst>
          </p:cNvPr>
          <p:cNvSpPr>
            <a:spLocks noGrp="1"/>
          </p:cNvSpPr>
          <p:nvPr>
            <p:ph type="dt" sz="half" idx="10"/>
          </p:nvPr>
        </p:nvSpPr>
        <p:spPr/>
        <p:txBody>
          <a:bodyPr/>
          <a:lstStyle/>
          <a:p>
            <a:fld id="{B61BEF0D-F0BB-DE4B-95CE-6DB70DBA9567}" type="datetimeFigureOut">
              <a:rPr lang="en-US" smtClean="0"/>
              <a:pPr/>
              <a:t>11/27/2025</a:t>
            </a:fld>
            <a:endParaRPr lang="en-US" dirty="0"/>
          </a:p>
        </p:txBody>
      </p:sp>
      <p:sp>
        <p:nvSpPr>
          <p:cNvPr id="6" name="Footer Placeholder 5">
            <a:extLst>
              <a:ext uri="{FF2B5EF4-FFF2-40B4-BE49-F238E27FC236}">
                <a16:creationId xmlns:a16="http://schemas.microsoft.com/office/drawing/2014/main" id="{57D93EF9-07F8-BB91-CA84-DCC81B669A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803596-2646-E03D-E2FD-E12774BED3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47420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5D900-F9C1-098C-2445-A96E5ABCF5F4}"/>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9C6C68-A7D9-EE52-ADC6-5BC4D5B28B6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DDD55-B4AE-432C-62CE-226FE3CECDB9}"/>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B61BEF0D-F0BB-DE4B-95CE-6DB70DBA9567}" type="datetimeFigureOut">
              <a:rPr lang="en-US" smtClean="0"/>
              <a:pPr/>
              <a:t>11/27/2025</a:t>
            </a:fld>
            <a:endParaRPr lang="en-US" dirty="0"/>
          </a:p>
        </p:txBody>
      </p:sp>
      <p:sp>
        <p:nvSpPr>
          <p:cNvPr id="5" name="Footer Placeholder 4">
            <a:extLst>
              <a:ext uri="{FF2B5EF4-FFF2-40B4-BE49-F238E27FC236}">
                <a16:creationId xmlns:a16="http://schemas.microsoft.com/office/drawing/2014/main" id="{70651FD5-2D77-6AC0-9A2A-5940328F770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730908D0-7D5E-3A3E-6A9E-1F27A8DDFD5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4419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657" r:id="rId17"/>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1.bin"/><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3.bin"/><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4.bin"/><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5.bin"/><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6.bin"/><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7.bin"/><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8.bin"/><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9.bin"/><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10.bin"/><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2.bin"/><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oleObject" Target="../embeddings/oleObject13.bin"/><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711565" y="0"/>
            <a:ext cx="5918835" cy="8229600"/>
          </a:xfrm>
          <a:prstGeom prst="rect">
            <a:avLst/>
          </a:prstGeom>
        </p:spPr>
      </p:pic>
      <p:sp>
        <p:nvSpPr>
          <p:cNvPr id="3" name="Text 0"/>
          <p:cNvSpPr/>
          <p:nvPr/>
        </p:nvSpPr>
        <p:spPr>
          <a:xfrm>
            <a:off x="551855" y="875387"/>
            <a:ext cx="7556421" cy="1417558"/>
          </a:xfrm>
          <a:prstGeom prst="rect">
            <a:avLst/>
          </a:prstGeom>
          <a:noFill/>
        </p:spPr>
        <p:txBody>
          <a:bodyPr wrap="square" lIns="0" tIns="0" rIns="0" bIns="0" rtlCol="0" anchor="t"/>
          <a:lstStyle/>
          <a:p>
            <a:pPr marL="0" indent="0" algn="l">
              <a:lnSpc>
                <a:spcPts val="55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Xây Dựng Website Bán Quần </a:t>
            </a:r>
            <a:r>
              <a:rPr lang="en-US" sz="2800" b="1" dirty="0" err="1">
                <a:solidFill>
                  <a:schemeClr val="tx1"/>
                </a:solidFill>
                <a:latin typeface="Times New Roman" panose="02020603050405020304" charset="0"/>
                <a:ea typeface="Crimson Pro Bold" pitchFamily="34" charset="-122"/>
                <a:cs typeface="Times New Roman" panose="02020603050405020304" charset="0"/>
              </a:rPr>
              <a:t>Áo</a:t>
            </a:r>
            <a:r>
              <a:rPr lang="en-US" sz="2800" b="1" dirty="0">
                <a:solidFill>
                  <a:schemeClr val="tx1"/>
                </a:solidFill>
                <a:latin typeface="Times New Roman" panose="02020603050405020304" charset="0"/>
                <a:ea typeface="Crimson Pro Bold" pitchFamily="34" charset="-122"/>
                <a:cs typeface="Times New Roman" panose="02020603050405020304" charset="0"/>
              </a:rPr>
              <a:t> </a:t>
            </a:r>
            <a:r>
              <a:rPr lang="en-US" sz="2800" b="1" dirty="0">
                <a:latin typeface="Times New Roman" panose="02020603050405020304" charset="0"/>
                <a:ea typeface="Crimson Pro Bold" pitchFamily="34" charset="-122"/>
                <a:cs typeface="Times New Roman" panose="02020603050405020304" charset="0"/>
              </a:rPr>
              <a:t>Mina </a:t>
            </a:r>
            <a:r>
              <a:rPr lang="en-US" sz="2800" b="1" dirty="0" err="1">
                <a:latin typeface="Times New Roman" panose="02020603050405020304" charset="0"/>
                <a:ea typeface="Crimson Pro Bold" pitchFamily="34" charset="-122"/>
                <a:cs typeface="Times New Roman" panose="02020603050405020304" charset="0"/>
              </a:rPr>
              <a:t>onilne</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4" name="Text 1"/>
          <p:cNvSpPr/>
          <p:nvPr/>
        </p:nvSpPr>
        <p:spPr>
          <a:xfrm>
            <a:off x="793790" y="3423047"/>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Ứng dụng công nghệ thông tin giúp nâng cao hiệu quả quản lý và kinh doanh.</a:t>
            </a:r>
          </a:p>
        </p:txBody>
      </p:sp>
      <p:sp>
        <p:nvSpPr>
          <p:cNvPr id="5" name="Text 2"/>
          <p:cNvSpPr/>
          <p:nvPr/>
        </p:nvSpPr>
        <p:spPr>
          <a:xfrm>
            <a:off x="793790" y="4228148"/>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Thương mại điện tử phát triển mạnh → nhu cầu mua sắm online tăng.</a:t>
            </a:r>
          </a:p>
        </p:txBody>
      </p:sp>
      <p:sp>
        <p:nvSpPr>
          <p:cNvPr id="6" name="Text 3"/>
          <p:cNvSpPr/>
          <p:nvPr/>
        </p:nvSpPr>
        <p:spPr>
          <a:xfrm>
            <a:off x="793790" y="5033248"/>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Mục tiêu đề tài: Xây dựng website bán quần áo giúp người dùng mua sắm dễ dàng, tiết kiệm thời gian và công sức.</a:t>
            </a:r>
          </a:p>
        </p:txBody>
      </p:sp>
      <p:sp>
        <p:nvSpPr>
          <p:cNvPr id="7" name="Text 4"/>
          <p:cNvSpPr/>
          <p:nvPr/>
        </p:nvSpPr>
        <p:spPr>
          <a:xfrm>
            <a:off x="793790" y="5838349"/>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Ý nghĩa: Góp phần hiện đại hóa hoạt động kinh doanh, mang tính ứng dụng cao.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20187" y="46990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t>
            </a:r>
            <a:r>
              <a:rPr lang="en-US" altLang="en-US" sz="2000" dirty="0" err="1">
                <a:latin typeface="Times New Roman" panose="02020603050405020304" charset="0"/>
                <a:cs typeface="Times New Roman" panose="02020603050405020304" charset="0"/>
              </a:rPr>
              <a:t>khách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hàng</a:t>
            </a:r>
            <a:endParaRPr lang="en-US" sz="2000" dirty="0">
              <a:latin typeface="Times New Roman" panose="02020603050405020304" charset="0"/>
              <a:cs typeface="Times New Roman" panose="02020603050405020304" charset="0"/>
            </a:endParaRPr>
          </a:p>
        </p:txBody>
      </p:sp>
      <p:pic>
        <p:nvPicPr>
          <p:cNvPr id="3" name="Picture 2">
            <a:extLst>
              <a:ext uri="{FF2B5EF4-FFF2-40B4-BE49-F238E27FC236}">
                <a16:creationId xmlns:a16="http://schemas.microsoft.com/office/drawing/2014/main" id="{3DA614F9-D376-9E92-EB75-6F99C572D765}"/>
              </a:ext>
            </a:extLst>
          </p:cNvPr>
          <p:cNvPicPr>
            <a:picLocks noChangeAspect="1"/>
          </p:cNvPicPr>
          <p:nvPr/>
        </p:nvPicPr>
        <p:blipFill>
          <a:blip r:embed="rId2"/>
          <a:stretch>
            <a:fillRect/>
          </a:stretch>
        </p:blipFill>
        <p:spPr>
          <a:xfrm>
            <a:off x="3617231" y="97842"/>
            <a:ext cx="10140549" cy="80648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43170-EB78-7582-F5EB-0B71BC042733}"/>
            </a:ext>
          </a:extLst>
        </p:cNvPr>
        <p:cNvGrpSpPr/>
        <p:nvPr/>
      </p:nvGrpSpPr>
      <p:grpSpPr>
        <a:xfrm>
          <a:off x="0" y="0"/>
          <a:ext cx="0" cy="0"/>
          <a:chOff x="0" y="0"/>
          <a:chExt cx="0" cy="0"/>
        </a:xfrm>
      </p:grpSpPr>
      <p:graphicFrame>
        <p:nvGraphicFramePr>
          <p:cNvPr id="1073742853" name="rectole0000000003">
            <a:extLst>
              <a:ext uri="{FF2B5EF4-FFF2-40B4-BE49-F238E27FC236}">
                <a16:creationId xmlns:a16="http://schemas.microsoft.com/office/drawing/2014/main" id="{CC6A8DF0-CA7D-ACB8-0E87-C2B0453958AF}"/>
              </a:ext>
            </a:extLst>
          </p:cNvPr>
          <p:cNvGraphicFramePr/>
          <p:nvPr>
            <p:extLst>
              <p:ext uri="{D42A27DB-BD31-4B8C-83A1-F6EECF244321}">
                <p14:modId xmlns:p14="http://schemas.microsoft.com/office/powerpoint/2010/main" val="3570247772"/>
              </p:ext>
            </p:extLst>
          </p:nvPr>
        </p:nvGraphicFramePr>
        <p:xfrm>
          <a:off x="233851" y="964565"/>
          <a:ext cx="14162698" cy="7139305"/>
        </p:xfrm>
        <a:graphic>
          <a:graphicData uri="http://schemas.openxmlformats.org/presentationml/2006/ole">
            <mc:AlternateContent xmlns:mc="http://schemas.openxmlformats.org/markup-compatibility/2006">
              <mc:Choice xmlns:v="urn:schemas-microsoft-com:vml" Requires="v">
                <p:oleObj r:id="rId2" imgW="7871460" imgH="5935980" progId="StaticDib">
                  <p:embed/>
                </p:oleObj>
              </mc:Choice>
              <mc:Fallback>
                <p:oleObj r:id="rId2" imgW="7871460" imgH="5935980" progId="StaticDib">
                  <p:embed/>
                  <p:pic>
                    <p:nvPicPr>
                      <p:cNvPr id="1073742853" name="rectole0000000003">
                        <a:extLst>
                          <a:ext uri="{FF2B5EF4-FFF2-40B4-BE49-F238E27FC236}">
                            <a16:creationId xmlns:a16="http://schemas.microsoft.com/office/drawing/2014/main" id="{CC6A8DF0-CA7D-ACB8-0E87-C2B0453958AF}"/>
                          </a:ext>
                        </a:extLst>
                      </p:cNvPr>
                      <p:cNvPicPr/>
                      <p:nvPr/>
                    </p:nvPicPr>
                    <p:blipFill>
                      <a:blip r:embed="rId3"/>
                      <a:stretch>
                        <a:fillRect/>
                      </a:stretch>
                    </p:blipFill>
                    <p:spPr>
                      <a:xfrm>
                        <a:off x="233851" y="964565"/>
                        <a:ext cx="14162698" cy="7139305"/>
                      </a:xfrm>
                      <a:prstGeom prst="rect">
                        <a:avLst/>
                      </a:prstGeom>
                      <a:noFill/>
                      <a:ln w="38100">
                        <a:noFill/>
                        <a:miter/>
                      </a:ln>
                    </p:spPr>
                  </p:pic>
                </p:oleObj>
              </mc:Fallback>
            </mc:AlternateContent>
          </a:graphicData>
        </a:graphic>
      </p:graphicFrame>
      <p:sp>
        <p:nvSpPr>
          <p:cNvPr id="2" name="Text Box 1">
            <a:extLst>
              <a:ext uri="{FF2B5EF4-FFF2-40B4-BE49-F238E27FC236}">
                <a16:creationId xmlns:a16="http://schemas.microsoft.com/office/drawing/2014/main" id="{4346D60B-C9AE-5170-845F-2066BC5F7342}"/>
              </a:ext>
            </a:extLst>
          </p:cNvPr>
          <p:cNvSpPr txBox="1"/>
          <p:nvPr/>
        </p:nvSpPr>
        <p:spPr>
          <a:xfrm>
            <a:off x="174625" y="30734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t>
            </a:r>
            <a:r>
              <a:rPr lang="en-US" altLang="en-US" sz="2000" dirty="0" err="1">
                <a:latin typeface="Times New Roman" panose="02020603050405020304" charset="0"/>
                <a:cs typeface="Times New Roman" panose="02020603050405020304" charset="0"/>
              </a:rPr>
              <a:t>nhân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viên</a:t>
            </a:r>
            <a:r>
              <a:rPr lang="en-US" altLang="en-US" sz="2000" dirty="0">
                <a:latin typeface="Times New Roman" panose="02020603050405020304" charset="0"/>
                <a:cs typeface="Times New Roman" panose="02020603050405020304" charset="0"/>
              </a:rPr>
              <a:t>.</a:t>
            </a:r>
            <a:endParaRPr lang="en-US" sz="20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83647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2075" y="184150"/>
            <a:ext cx="5359156" cy="400110"/>
          </a:xfrm>
          <a:prstGeom prst="rect">
            <a:avLst/>
          </a:prstGeom>
          <a:noFill/>
        </p:spPr>
        <p:txBody>
          <a:bodyPr wrap="square" rtlCol="0">
            <a:spAutoFit/>
          </a:bodyPr>
          <a:lstStyle/>
          <a:p>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thêm</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nhân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viên</a:t>
            </a:r>
            <a:endParaRPr lang="en-US" altLang="en-US" sz="2000" dirty="0">
              <a:latin typeface="Times New Roman" panose="02020603050405020304" charset="0"/>
              <a:cs typeface="Times New Roman" panose="02020603050405020304" charset="0"/>
            </a:endParaRPr>
          </a:p>
        </p:txBody>
      </p:sp>
      <p:graphicFrame>
        <p:nvGraphicFramePr>
          <p:cNvPr id="1073742864" name="rectole0000000014"/>
          <p:cNvGraphicFramePr/>
          <p:nvPr>
            <p:extLst>
              <p:ext uri="{D42A27DB-BD31-4B8C-83A1-F6EECF244321}">
                <p14:modId xmlns:p14="http://schemas.microsoft.com/office/powerpoint/2010/main" val="3907843889"/>
              </p:ext>
            </p:extLst>
          </p:nvPr>
        </p:nvGraphicFramePr>
        <p:xfrm>
          <a:off x="1910861" y="784811"/>
          <a:ext cx="10808677" cy="7131685"/>
        </p:xfrm>
        <a:graphic>
          <a:graphicData uri="http://schemas.openxmlformats.org/presentationml/2006/ole">
            <mc:AlternateContent xmlns:mc="http://schemas.openxmlformats.org/markup-compatibility/2006">
              <mc:Choice xmlns:v="urn:schemas-microsoft-com:vml" Requires="v">
                <p:oleObj r:id="rId2" imgW="9410700" imgH="4175760" progId="StaticDib">
                  <p:embed/>
                </p:oleObj>
              </mc:Choice>
              <mc:Fallback>
                <p:oleObj r:id="rId2" imgW="9410700" imgH="4175760" progId="StaticDib">
                  <p:embed/>
                  <p:pic>
                    <p:nvPicPr>
                      <p:cNvPr id="1073742864" name="rectole0000000014"/>
                      <p:cNvPicPr/>
                      <p:nvPr/>
                    </p:nvPicPr>
                    <p:blipFill>
                      <a:blip r:embed="rId3"/>
                      <a:stretch>
                        <a:fillRect/>
                      </a:stretch>
                    </p:blipFill>
                    <p:spPr>
                      <a:xfrm>
                        <a:off x="1910861" y="784811"/>
                        <a:ext cx="10808677" cy="713168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580689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C203C-C219-FCA2-2FA6-7D678EF7B282}"/>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F5B556F1-7231-C98F-BC52-4B125A5E5C22}"/>
              </a:ext>
            </a:extLst>
          </p:cNvPr>
          <p:cNvSpPr txBox="1"/>
          <p:nvPr/>
        </p:nvSpPr>
        <p:spPr>
          <a:xfrm>
            <a:off x="92075" y="184150"/>
            <a:ext cx="5581894"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 altLang="en-US" sz="2000" dirty="0">
                <a:latin typeface="Times New Roman" panose="02020603050405020304" charset="0"/>
                <a:cs typeface="Times New Roman" panose="02020603050405020304" charset="0"/>
              </a:rPr>
              <a:t>đă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nhập</a:t>
            </a:r>
            <a:endParaRPr lang="en-US" sz="2000" dirty="0">
              <a:latin typeface="Times New Roman" panose="02020603050405020304" charset="0"/>
              <a:cs typeface="Times New Roman" panose="02020603050405020304" charset="0"/>
            </a:endParaRPr>
          </a:p>
        </p:txBody>
      </p:sp>
      <p:graphicFrame>
        <p:nvGraphicFramePr>
          <p:cNvPr id="1073742865" name="rectole0000000015">
            <a:extLst>
              <a:ext uri="{FF2B5EF4-FFF2-40B4-BE49-F238E27FC236}">
                <a16:creationId xmlns:a16="http://schemas.microsoft.com/office/drawing/2014/main" id="{76110311-C6DC-0B4A-1DE0-FFDF0F7704CA}"/>
              </a:ext>
            </a:extLst>
          </p:cNvPr>
          <p:cNvGraphicFramePr/>
          <p:nvPr>
            <p:extLst>
              <p:ext uri="{D42A27DB-BD31-4B8C-83A1-F6EECF244321}">
                <p14:modId xmlns:p14="http://schemas.microsoft.com/office/powerpoint/2010/main" val="2028808540"/>
              </p:ext>
            </p:extLst>
          </p:nvPr>
        </p:nvGraphicFramePr>
        <p:xfrm>
          <a:off x="492003" y="805180"/>
          <a:ext cx="13646394" cy="7335520"/>
        </p:xfrm>
        <a:graphic>
          <a:graphicData uri="http://schemas.openxmlformats.org/presentationml/2006/ole">
            <mc:AlternateContent xmlns:mc="http://schemas.openxmlformats.org/markup-compatibility/2006">
              <mc:Choice xmlns:v="urn:schemas-microsoft-com:vml" Requires="v">
                <p:oleObj r:id="rId2" imgW="7574280" imgH="6134100" progId="StaticDib">
                  <p:embed/>
                </p:oleObj>
              </mc:Choice>
              <mc:Fallback>
                <p:oleObj r:id="rId2" imgW="7574280" imgH="6134100" progId="StaticDib">
                  <p:embed/>
                  <p:pic>
                    <p:nvPicPr>
                      <p:cNvPr id="1073742865" name="rectole0000000015">
                        <a:extLst>
                          <a:ext uri="{FF2B5EF4-FFF2-40B4-BE49-F238E27FC236}">
                            <a16:creationId xmlns:a16="http://schemas.microsoft.com/office/drawing/2014/main" id="{76110311-C6DC-0B4A-1DE0-FFDF0F7704CA}"/>
                          </a:ext>
                        </a:extLst>
                      </p:cNvPr>
                      <p:cNvPicPr/>
                      <p:nvPr/>
                    </p:nvPicPr>
                    <p:blipFill>
                      <a:blip r:embed="rId3"/>
                      <a:stretch>
                        <a:fillRect/>
                      </a:stretch>
                    </p:blipFill>
                    <p:spPr>
                      <a:xfrm>
                        <a:off x="492003" y="805180"/>
                        <a:ext cx="13646394" cy="733552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12305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0560" y="300355"/>
            <a:ext cx="6081932"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quản</a:t>
            </a:r>
            <a:r>
              <a:rPr lang="en-US" altLang="en-US" sz="2000" dirty="0">
                <a:latin typeface="Times New Roman" panose="02020603050405020304" charset="0"/>
                <a:cs typeface="Times New Roman" panose="02020603050405020304" charset="0"/>
              </a:rPr>
              <a:t> l</a:t>
            </a:r>
            <a:r>
              <a:rPr lang="" altLang="en-US" sz="2000" dirty="0">
                <a:latin typeface="Times New Roman" panose="02020603050405020304" charset="0"/>
                <a:cs typeface="Times New Roman" panose="02020603050405020304" charset="0"/>
              </a:rPr>
              <a:t>ý</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khách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hàng</a:t>
            </a:r>
            <a:endParaRPr lang="en-US" altLang="en-US" sz="2000" dirty="0">
              <a:latin typeface="Times New Roman" panose="02020603050405020304" charset="0"/>
              <a:cs typeface="Times New Roman" panose="02020603050405020304" charset="0"/>
            </a:endParaRPr>
          </a:p>
        </p:txBody>
      </p:sp>
      <p:graphicFrame>
        <p:nvGraphicFramePr>
          <p:cNvPr id="1073742866" name="rectole0000000016"/>
          <p:cNvGraphicFramePr/>
          <p:nvPr>
            <p:extLst>
              <p:ext uri="{D42A27DB-BD31-4B8C-83A1-F6EECF244321}">
                <p14:modId xmlns:p14="http://schemas.microsoft.com/office/powerpoint/2010/main" val="2928959382"/>
              </p:ext>
            </p:extLst>
          </p:nvPr>
        </p:nvGraphicFramePr>
        <p:xfrm>
          <a:off x="430041" y="1094740"/>
          <a:ext cx="13770317" cy="7024370"/>
        </p:xfrm>
        <a:graphic>
          <a:graphicData uri="http://schemas.openxmlformats.org/presentationml/2006/ole">
            <mc:AlternateContent xmlns:mc="http://schemas.openxmlformats.org/markup-compatibility/2006">
              <mc:Choice xmlns:v="urn:schemas-microsoft-com:vml" Requires="v">
                <p:oleObj r:id="rId2" imgW="8999220" imgH="6385560" progId="StaticDib">
                  <p:embed/>
                </p:oleObj>
              </mc:Choice>
              <mc:Fallback>
                <p:oleObj r:id="rId2" imgW="8999220" imgH="6385560" progId="StaticDib">
                  <p:embed/>
                  <p:pic>
                    <p:nvPicPr>
                      <p:cNvPr id="1073742866" name="rectole0000000016"/>
                      <p:cNvPicPr/>
                      <p:nvPr/>
                    </p:nvPicPr>
                    <p:blipFill>
                      <a:blip r:embed="rId3"/>
                      <a:stretch>
                        <a:fillRect/>
                      </a:stretch>
                    </p:blipFill>
                    <p:spPr>
                      <a:xfrm>
                        <a:off x="430041" y="1094740"/>
                        <a:ext cx="13770317" cy="702437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96863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B554E-9308-92C8-D8BC-F26D3B2225E8}"/>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FB500BC8-E2A3-3869-527F-74C94D2DE336}"/>
              </a:ext>
            </a:extLst>
          </p:cNvPr>
          <p:cNvSpPr txBox="1"/>
          <p:nvPr/>
        </p:nvSpPr>
        <p:spPr>
          <a:xfrm>
            <a:off x="670559" y="300355"/>
            <a:ext cx="5671625"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quản</a:t>
            </a:r>
            <a:r>
              <a:rPr lang="en-US" altLang="en-US" sz="2000" dirty="0">
                <a:latin typeface="Times New Roman" panose="02020603050405020304" charset="0"/>
                <a:cs typeface="Times New Roman" panose="02020603050405020304" charset="0"/>
              </a:rPr>
              <a:t> l</a:t>
            </a:r>
            <a:r>
              <a:rPr lang="" altLang="en-US" sz="2000" dirty="0">
                <a:latin typeface="Times New Roman" panose="02020603050405020304" charset="0"/>
                <a:cs typeface="Times New Roman" panose="02020603050405020304" charset="0"/>
              </a:rPr>
              <a:t>ý</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sản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phẩm</a:t>
            </a:r>
            <a:endParaRPr lang="en-US" sz="2000" dirty="0">
              <a:latin typeface="Times New Roman" panose="02020603050405020304" charset="0"/>
              <a:cs typeface="Times New Roman" panose="02020603050405020304" charset="0"/>
            </a:endParaRPr>
          </a:p>
        </p:txBody>
      </p:sp>
      <p:pic>
        <p:nvPicPr>
          <p:cNvPr id="4" name="Picture 3">
            <a:extLst>
              <a:ext uri="{FF2B5EF4-FFF2-40B4-BE49-F238E27FC236}">
                <a16:creationId xmlns:a16="http://schemas.microsoft.com/office/drawing/2014/main" id="{955B1FB9-A7DA-1CB7-47AE-17AC28E0D867}"/>
              </a:ext>
            </a:extLst>
          </p:cNvPr>
          <p:cNvPicPr>
            <a:picLocks noChangeAspect="1"/>
          </p:cNvPicPr>
          <p:nvPr/>
        </p:nvPicPr>
        <p:blipFill>
          <a:blip r:embed="rId2"/>
          <a:stretch>
            <a:fillRect/>
          </a:stretch>
        </p:blipFill>
        <p:spPr>
          <a:xfrm>
            <a:off x="3759766" y="704189"/>
            <a:ext cx="7110868" cy="7225056"/>
          </a:xfrm>
          <a:prstGeom prst="rect">
            <a:avLst/>
          </a:prstGeom>
        </p:spPr>
      </p:pic>
    </p:spTree>
    <p:extLst>
      <p:ext uri="{BB962C8B-B14F-4D97-AF65-F5344CB8AC3E}">
        <p14:creationId xmlns:p14="http://schemas.microsoft.com/office/powerpoint/2010/main" val="3495174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9554" y="187960"/>
            <a:ext cx="5529453" cy="399405"/>
          </a:xfrm>
          <a:prstGeom prst="rect">
            <a:avLst/>
          </a:prstGeom>
        </p:spPr>
        <p:txBody>
          <a:bodyPr wrap="square">
            <a:spAutoFit/>
          </a:bodyPr>
          <a:lstStyle/>
          <a:p>
            <a:pPr defTabSz="266700">
              <a:lnSpc>
                <a:spcPct val="107000"/>
              </a:lnSpc>
              <a:spcBef>
                <a:spcPts val="1800"/>
              </a:spcBef>
              <a:spcAft>
                <a:spcPts val="600"/>
              </a:spcAft>
            </a:pPr>
            <a:r>
              <a:rPr lang="en-US" altLang="zh-CN" sz="2000" dirty="0" err="1">
                <a:latin typeface="Times New Roman" panose="02020603050405020304" charset="0"/>
                <a:ea typeface="Times New Roman" panose="02020603050405020304"/>
                <a:cs typeface="Times New Roman" panose="02020603050405020304" charset="0"/>
              </a:rPr>
              <a:t>Biểu</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đồ</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hoạt</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động</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cho</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chức</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năng</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quản</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lý</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giỏ</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hàng</a:t>
            </a:r>
            <a:endParaRPr lang="en-US" altLang="zh-CN" sz="2000" dirty="0">
              <a:latin typeface="Times New Roman" panose="02020603050405020304" charset="0"/>
              <a:ea typeface="Times New Roman" panose="02020603050405020304"/>
              <a:cs typeface="Times New Roman" panose="02020603050405020304" charset="0"/>
            </a:endParaRPr>
          </a:p>
        </p:txBody>
      </p:sp>
      <p:graphicFrame>
        <p:nvGraphicFramePr>
          <p:cNvPr id="1073742868" name="rectole0000000018"/>
          <p:cNvGraphicFramePr/>
          <p:nvPr>
            <p:extLst>
              <p:ext uri="{D42A27DB-BD31-4B8C-83A1-F6EECF244321}">
                <p14:modId xmlns:p14="http://schemas.microsoft.com/office/powerpoint/2010/main" val="1505371510"/>
              </p:ext>
            </p:extLst>
          </p:nvPr>
        </p:nvGraphicFramePr>
        <p:xfrm>
          <a:off x="248920" y="792481"/>
          <a:ext cx="14288135" cy="6995160"/>
        </p:xfrm>
        <a:graphic>
          <a:graphicData uri="http://schemas.openxmlformats.org/presentationml/2006/ole">
            <mc:AlternateContent xmlns:mc="http://schemas.openxmlformats.org/markup-compatibility/2006">
              <mc:Choice xmlns:v="urn:schemas-microsoft-com:vml" Requires="v">
                <p:oleObj r:id="rId2" imgW="8244840" imgH="6225540" progId="StaticDib">
                  <p:embed/>
                </p:oleObj>
              </mc:Choice>
              <mc:Fallback>
                <p:oleObj r:id="rId2" imgW="8244840" imgH="6225540" progId="StaticDib">
                  <p:embed/>
                  <p:pic>
                    <p:nvPicPr>
                      <p:cNvPr id="1073742868" name="rectole0000000018"/>
                      <p:cNvPicPr/>
                      <p:nvPr/>
                    </p:nvPicPr>
                    <p:blipFill>
                      <a:blip r:embed="rId3"/>
                      <a:stretch>
                        <a:fillRect/>
                      </a:stretch>
                    </p:blipFill>
                    <p:spPr>
                      <a:xfrm>
                        <a:off x="248920" y="792481"/>
                        <a:ext cx="14288135" cy="699516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32703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0782E-4F98-04FE-BAA2-772B998993E0}"/>
              </a:ext>
            </a:extLst>
          </p:cNvPr>
          <p:cNvPicPr>
            <a:picLocks noChangeAspect="1"/>
          </p:cNvPicPr>
          <p:nvPr/>
        </p:nvPicPr>
        <p:blipFill>
          <a:blip r:embed="rId2"/>
          <a:stretch>
            <a:fillRect/>
          </a:stretch>
        </p:blipFill>
        <p:spPr>
          <a:xfrm>
            <a:off x="1193180" y="835902"/>
            <a:ext cx="12400157" cy="7393698"/>
          </a:xfrm>
          <a:prstGeom prst="rect">
            <a:avLst/>
          </a:prstGeom>
        </p:spPr>
      </p:pic>
      <p:sp>
        <p:nvSpPr>
          <p:cNvPr id="2" name="TextBox 1">
            <a:extLst>
              <a:ext uri="{FF2B5EF4-FFF2-40B4-BE49-F238E27FC236}">
                <a16:creationId xmlns:a16="http://schemas.microsoft.com/office/drawing/2014/main" id="{F58384EA-37E5-5CBA-3846-8CE3BCCA2F68}"/>
              </a:ext>
            </a:extLst>
          </p:cNvPr>
          <p:cNvSpPr txBox="1"/>
          <p:nvPr/>
        </p:nvSpPr>
        <p:spPr>
          <a:xfrm>
            <a:off x="474189" y="189571"/>
            <a:ext cx="4454649" cy="646331"/>
          </a:xfrm>
          <a:prstGeom prst="rect">
            <a:avLst/>
          </a:prstGeom>
          <a:noFill/>
        </p:spPr>
        <p:txBody>
          <a:bodyPr wrap="square" rtlCol="0">
            <a:spAutoFit/>
          </a:bodyPr>
          <a:lstStyle/>
          <a:p>
            <a:pPr algn="ctr"/>
            <a:r>
              <a:rPr lang="vi-VN" dirty="0"/>
              <a:t>Biểu đồ hoạt động  của chức năng thử đồ  </a:t>
            </a:r>
            <a:endParaRPr lang="en-US" dirty="0"/>
          </a:p>
          <a:p>
            <a:pPr algn="ctr"/>
            <a:endParaRPr lang="en-US" dirty="0"/>
          </a:p>
        </p:txBody>
      </p:sp>
    </p:spTree>
    <p:extLst>
      <p:ext uri="{BB962C8B-B14F-4D97-AF65-F5344CB8AC3E}">
        <p14:creationId xmlns:p14="http://schemas.microsoft.com/office/powerpoint/2010/main" val="131664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2856" name="rectole0000000006"/>
          <p:cNvGraphicFramePr/>
          <p:nvPr>
            <p:extLst>
              <p:ext uri="{D42A27DB-BD31-4B8C-83A1-F6EECF244321}">
                <p14:modId xmlns:p14="http://schemas.microsoft.com/office/powerpoint/2010/main" val="1771501651"/>
              </p:ext>
            </p:extLst>
          </p:nvPr>
        </p:nvGraphicFramePr>
        <p:xfrm>
          <a:off x="173990" y="1308735"/>
          <a:ext cx="13679170" cy="6792595"/>
        </p:xfrm>
        <a:graphic>
          <a:graphicData uri="http://schemas.openxmlformats.org/presentationml/2006/ole">
            <mc:AlternateContent xmlns:mc="http://schemas.openxmlformats.org/markup-compatibility/2006">
              <mc:Choice xmlns:v="urn:schemas-microsoft-com:vml" Requires="v">
                <p:oleObj r:id="rId2" imgW="7551420" imgH="5570220" progId="StaticDib">
                  <p:embed/>
                </p:oleObj>
              </mc:Choice>
              <mc:Fallback>
                <p:oleObj r:id="rId2" imgW="7551420" imgH="5570220" progId="StaticDib">
                  <p:embed/>
                  <p:pic>
                    <p:nvPicPr>
                      <p:cNvPr id="1073742856" name="rectole0000000006"/>
                      <p:cNvPicPr/>
                      <p:nvPr/>
                    </p:nvPicPr>
                    <p:blipFill>
                      <a:blip r:embed="rId3"/>
                      <a:stretch>
                        <a:fillRect/>
                      </a:stretch>
                    </p:blipFill>
                    <p:spPr>
                      <a:xfrm>
                        <a:off x="173990" y="1308735"/>
                        <a:ext cx="13679170" cy="6792595"/>
                      </a:xfrm>
                      <a:prstGeom prst="rect">
                        <a:avLst/>
                      </a:prstGeom>
                      <a:noFill/>
                      <a:ln w="38100">
                        <a:noFill/>
                        <a:miter/>
                      </a:ln>
                    </p:spPr>
                  </p:pic>
                </p:oleObj>
              </mc:Fallback>
            </mc:AlternateContent>
          </a:graphicData>
        </a:graphic>
      </p:graphicFrame>
      <p:sp>
        <p:nvSpPr>
          <p:cNvPr id="2" name="Text Box 1"/>
          <p:cNvSpPr txBox="1"/>
          <p:nvPr/>
        </p:nvSpPr>
        <p:spPr>
          <a:xfrm>
            <a:off x="173990" y="563880"/>
            <a:ext cx="4876800" cy="368300"/>
          </a:xfrm>
          <a:prstGeom prst="rect">
            <a:avLst/>
          </a:prstGeom>
          <a:noFill/>
        </p:spPr>
        <p:txBody>
          <a:bodyPr wrap="square" rtlCol="0">
            <a:spAutoFit/>
          </a:bodyPr>
          <a:lstStyle/>
          <a:p>
            <a:r>
              <a:rPr lang="en-US" altLang="en-US" dirty="0" err="1">
                <a:latin typeface="Times New Roman" panose="02020603050405020304" pitchFamily="18" charset="0"/>
                <a:cs typeface="Times New Roman" panose="02020603050405020304" pitchFamily="18" charset="0"/>
              </a:rPr>
              <a:t>Biểu</a:t>
            </a:r>
            <a:r>
              <a:rPr lang="en-US" altLang="en-US" dirty="0">
                <a:latin typeface="Times New Roman" panose="02020603050405020304" pitchFamily="18" charset="0"/>
                <a:cs typeface="Times New Roman" panose="02020603050405020304" pitchFamily="18" charset="0"/>
              </a:rPr>
              <a:t> </a:t>
            </a:r>
            <a:r>
              <a:rPr lang="" altLang="en-US" dirty="0">
                <a:latin typeface="Times New Roman" panose="02020603050405020304" pitchFamily="18" charset="0"/>
                <a:cs typeface="Times New Roman" panose="02020603050405020304" pitchFamily="18" charset="0"/>
              </a:rPr>
              <a:t>đ</a:t>
            </a:r>
            <a:r>
              <a:rPr lang="en-US" altLang="en-US" dirty="0">
                <a:latin typeface="Times New Roman" panose="02020603050405020304" pitchFamily="18" charset="0"/>
                <a:cs typeface="Times New Roman" panose="02020603050405020304" pitchFamily="18" charset="0"/>
              </a:rPr>
              <a:t>ồ </a:t>
            </a:r>
            <a:r>
              <a:rPr lang="en-US" altLang="en-US" dirty="0" err="1">
                <a:latin typeface="Times New Roman" panose="02020603050405020304" pitchFamily="18" charset="0"/>
                <a:cs typeface="Times New Roman" panose="02020603050405020304" pitchFamily="18" charset="0"/>
              </a:rPr>
              <a:t>tuần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tự</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chức</a:t>
            </a:r>
            <a:r>
              <a:rPr lang="en-US" altLang="en-US" dirty="0">
                <a:latin typeface="Times New Roman" panose="02020603050405020304" pitchFamily="18" charset="0"/>
                <a:cs typeface="Times New Roman" panose="02020603050405020304" pitchFamily="18" charset="0"/>
              </a:rPr>
              <a:t> n</a:t>
            </a:r>
            <a:r>
              <a:rPr lang="" altLang="en-US" dirty="0">
                <a:latin typeface="Times New Roman" panose="02020603050405020304" pitchFamily="18" charset="0"/>
                <a:cs typeface="Times New Roman" panose="02020603050405020304" pitchFamily="18" charset="0"/>
              </a:rPr>
              <a:t>ă</a:t>
            </a:r>
            <a:r>
              <a:rPr lang="en-US" altLang="en-US" dirty="0">
                <a:latin typeface="Times New Roman" panose="02020603050405020304" pitchFamily="18" charset="0"/>
                <a:cs typeface="Times New Roman" panose="02020603050405020304" pitchFamily="18" charset="0"/>
              </a:rPr>
              <a:t>ng </a:t>
            </a:r>
            <a:r>
              <a:rPr lang="en-US" altLang="en-US" dirty="0" err="1">
                <a:latin typeface="Times New Roman" panose="02020603050405020304" pitchFamily="18" charset="0"/>
                <a:cs typeface="Times New Roman" panose="02020603050405020304" pitchFamily="18" charset="0"/>
              </a:rPr>
              <a:t>thêm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nhân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22A31-6674-8687-95C4-45474B73F181}"/>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6D80BA20-B867-AA9D-C2ED-C0A58988D294}"/>
              </a:ext>
            </a:extLst>
          </p:cNvPr>
          <p:cNvSpPr txBox="1"/>
          <p:nvPr/>
        </p:nvSpPr>
        <p:spPr>
          <a:xfrm>
            <a:off x="173990" y="563880"/>
            <a:ext cx="4876800" cy="400110"/>
          </a:xfrm>
          <a:prstGeom prst="rect">
            <a:avLst/>
          </a:prstGeom>
          <a:noFill/>
        </p:spPr>
        <p:txBody>
          <a:bodyPr wrap="square" rtlCol="0">
            <a:spAutoFit/>
          </a:bodyPr>
          <a:lstStyle/>
          <a:p>
            <a:r>
              <a:rPr lang="en-US" altLang="en-US" sz="2000" dirty="0" err="1">
                <a:latin typeface="Times New Roman" panose="02020603050405020304" pitchFamily="18" charset="0"/>
                <a:cs typeface="Times New Roman" panose="02020603050405020304" pitchFamily="18" charset="0"/>
              </a:rPr>
              <a:t>Biểu</a:t>
            </a:r>
            <a:r>
              <a:rPr lang="en-US" altLang="en-US" sz="2000" dirty="0">
                <a:latin typeface="Times New Roman" panose="02020603050405020304" pitchFamily="18" charset="0"/>
                <a:cs typeface="Times New Roman" panose="02020603050405020304" pitchFamily="18" charset="0"/>
              </a:rPr>
              <a:t> </a:t>
            </a:r>
            <a:r>
              <a:rPr lang="" altLang="en-US" sz="2000" dirty="0">
                <a:latin typeface="Times New Roman" panose="02020603050405020304" pitchFamily="18" charset="0"/>
                <a:cs typeface="Times New Roman" panose="02020603050405020304" pitchFamily="18" charset="0"/>
              </a:rPr>
              <a:t>đ</a:t>
            </a:r>
            <a:r>
              <a:rPr lang="en-US" altLang="en-US" sz="2000" dirty="0">
                <a:latin typeface="Times New Roman" panose="02020603050405020304" pitchFamily="18" charset="0"/>
                <a:cs typeface="Times New Roman" panose="02020603050405020304" pitchFamily="18" charset="0"/>
              </a:rPr>
              <a:t>ồ </a:t>
            </a:r>
            <a:r>
              <a:rPr lang="en-US" altLang="en-US" sz="2000" dirty="0" err="1">
                <a:latin typeface="Times New Roman" panose="02020603050405020304" pitchFamily="18" charset="0"/>
                <a:cs typeface="Times New Roman" panose="02020603050405020304" pitchFamily="18" charset="0"/>
              </a:rPr>
              <a:t>tuần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tự</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cho</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chức</a:t>
            </a:r>
            <a:r>
              <a:rPr lang="en-US" altLang="en-US" sz="2000" dirty="0">
                <a:latin typeface="Times New Roman" panose="02020603050405020304" pitchFamily="18" charset="0"/>
                <a:cs typeface="Times New Roman" panose="02020603050405020304" pitchFamily="18" charset="0"/>
              </a:rPr>
              <a:t> n</a:t>
            </a:r>
            <a:r>
              <a:rPr lang="" altLang="en-US" sz="2000" dirty="0">
                <a:latin typeface="Times New Roman" panose="02020603050405020304" pitchFamily="18" charset="0"/>
                <a:cs typeface="Times New Roman" panose="02020603050405020304" pitchFamily="18" charset="0"/>
              </a:rPr>
              <a:t>ă</a:t>
            </a:r>
            <a:r>
              <a:rPr lang="en-US" altLang="en-US" sz="2000" dirty="0">
                <a:latin typeface="Times New Roman" panose="02020603050405020304" pitchFamily="18" charset="0"/>
                <a:cs typeface="Times New Roman" panose="02020603050405020304" pitchFamily="18" charset="0"/>
              </a:rPr>
              <a:t>ng </a:t>
            </a:r>
            <a:r>
              <a:rPr lang="en-US" altLang="en-US" sz="2000" dirty="0" err="1">
                <a:latin typeface="Times New Roman" panose="02020603050405020304" pitchFamily="18" charset="0"/>
                <a:cs typeface="Times New Roman" panose="02020603050405020304" pitchFamily="18" charset="0"/>
              </a:rPr>
              <a:t>xóa</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nhân</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viên</a:t>
            </a:r>
            <a:r>
              <a:rPr lang="en-US"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aphicFrame>
        <p:nvGraphicFramePr>
          <p:cNvPr id="1073742857" name="rectole0000000007">
            <a:extLst>
              <a:ext uri="{FF2B5EF4-FFF2-40B4-BE49-F238E27FC236}">
                <a16:creationId xmlns:a16="http://schemas.microsoft.com/office/drawing/2014/main" id="{59D663F3-B576-F43E-F9A2-1DADE524E405}"/>
              </a:ext>
            </a:extLst>
          </p:cNvPr>
          <p:cNvGraphicFramePr/>
          <p:nvPr>
            <p:extLst>
              <p:ext uri="{D42A27DB-BD31-4B8C-83A1-F6EECF244321}">
                <p14:modId xmlns:p14="http://schemas.microsoft.com/office/powerpoint/2010/main" val="282350280"/>
              </p:ext>
            </p:extLst>
          </p:nvPr>
        </p:nvGraphicFramePr>
        <p:xfrm>
          <a:off x="609600" y="1293495"/>
          <a:ext cx="13874115" cy="6780530"/>
        </p:xfrm>
        <a:graphic>
          <a:graphicData uri="http://schemas.openxmlformats.org/presentationml/2006/ole">
            <mc:AlternateContent xmlns:mc="http://schemas.openxmlformats.org/markup-compatibility/2006">
              <mc:Choice xmlns:v="urn:schemas-microsoft-com:vml" Requires="v">
                <p:oleObj r:id="rId2" imgW="6979920" imgH="4290060" progId="StaticDib">
                  <p:embed/>
                </p:oleObj>
              </mc:Choice>
              <mc:Fallback>
                <p:oleObj r:id="rId2" imgW="6979920" imgH="4290060" progId="StaticDib">
                  <p:embed/>
                  <p:pic>
                    <p:nvPicPr>
                      <p:cNvPr id="1073742857" name="rectole0000000007">
                        <a:extLst>
                          <a:ext uri="{FF2B5EF4-FFF2-40B4-BE49-F238E27FC236}">
                            <a16:creationId xmlns:a16="http://schemas.microsoft.com/office/drawing/2014/main" id="{59D663F3-B576-F43E-F9A2-1DADE524E405}"/>
                          </a:ext>
                        </a:extLst>
                      </p:cNvPr>
                      <p:cNvPicPr/>
                      <p:nvPr/>
                    </p:nvPicPr>
                    <p:blipFill>
                      <a:blip r:embed="rId3"/>
                      <a:stretch>
                        <a:fillRect/>
                      </a:stretch>
                    </p:blipFill>
                    <p:spPr>
                      <a:xfrm>
                        <a:off x="609600" y="1293495"/>
                        <a:ext cx="13874115" cy="678053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89571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4129" y="513874"/>
            <a:ext cx="2487573" cy="291941"/>
          </a:xfrm>
          <a:prstGeom prst="rect">
            <a:avLst/>
          </a:prstGeom>
          <a:noFill/>
        </p:spPr>
        <p:txBody>
          <a:bodyPr wrap="none" lIns="0" tIns="0" rIns="0" bIns="0" rtlCol="0" anchor="t"/>
          <a:lstStyle/>
          <a:p>
            <a:pPr marL="0" indent="0" algn="l">
              <a:lnSpc>
                <a:spcPts val="22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 CHƯƠNG 1: TỔNG QUAN</a:t>
            </a:r>
          </a:p>
        </p:txBody>
      </p:sp>
      <p:sp>
        <p:nvSpPr>
          <p:cNvPr id="3" name="Text 1"/>
          <p:cNvSpPr/>
          <p:nvPr/>
        </p:nvSpPr>
        <p:spPr>
          <a:xfrm>
            <a:off x="654129" y="1272897"/>
            <a:ext cx="2803565"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1.1 Giới thiệu đề tài</a:t>
            </a:r>
          </a:p>
        </p:txBody>
      </p:sp>
      <p:sp>
        <p:nvSpPr>
          <p:cNvPr id="4" name="Text 2"/>
          <p:cNvSpPr/>
          <p:nvPr/>
        </p:nvSpPr>
        <p:spPr>
          <a:xfrm>
            <a:off x="654129" y="181010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Giải quyết vấn đề quảng bá và bán sản phẩm thời trang trực tuyến.</a:t>
            </a:r>
          </a:p>
        </p:txBody>
      </p:sp>
      <p:sp>
        <p:nvSpPr>
          <p:cNvPr id="5" name="Text 3"/>
          <p:cNvSpPr/>
          <p:nvPr/>
        </p:nvSpPr>
        <p:spPr>
          <a:xfrm>
            <a:off x="654129" y="2174558"/>
            <a:ext cx="6433066" cy="598170"/>
          </a:xfrm>
          <a:prstGeom prst="rect">
            <a:avLst/>
          </a:prstGeom>
          <a:noFill/>
        </p:spPr>
        <p:txBody>
          <a:bodyPr wrap="squar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Giúp cửa hàng quản lý sản phẩm, người dùng, nhà cung cấp, cập nhật giá dễ dàng.</a:t>
            </a:r>
          </a:p>
        </p:txBody>
      </p:sp>
      <p:sp>
        <p:nvSpPr>
          <p:cNvPr id="6" name="Text 4"/>
          <p:cNvSpPr/>
          <p:nvPr/>
        </p:nvSpPr>
        <p:spPr>
          <a:xfrm>
            <a:off x="654129" y="2959537"/>
            <a:ext cx="3420308"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1.2 Mục đích thiết kế website</a:t>
            </a:r>
          </a:p>
        </p:txBody>
      </p:sp>
      <p:sp>
        <p:nvSpPr>
          <p:cNvPr id="7" name="Text 5"/>
          <p:cNvSpPr/>
          <p:nvPr/>
        </p:nvSpPr>
        <p:spPr>
          <a:xfrm>
            <a:off x="654129" y="349674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Quảng bá thương hiệu, mở rộng thị trường.</a:t>
            </a:r>
          </a:p>
        </p:txBody>
      </p:sp>
      <p:sp>
        <p:nvSpPr>
          <p:cNvPr id="8" name="Text 6"/>
          <p:cNvSpPr/>
          <p:nvPr/>
        </p:nvSpPr>
        <p:spPr>
          <a:xfrm>
            <a:off x="654129" y="386119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Giảm chi phí quảng cáo, tiết kiệm thời gian giao dịch.</a:t>
            </a:r>
          </a:p>
        </p:txBody>
      </p:sp>
      <p:sp>
        <p:nvSpPr>
          <p:cNvPr id="9" name="Text 7"/>
          <p:cNvSpPr/>
          <p:nvPr/>
        </p:nvSpPr>
        <p:spPr>
          <a:xfrm>
            <a:off x="654129" y="4225647"/>
            <a:ext cx="6433066" cy="598170"/>
          </a:xfrm>
          <a:prstGeom prst="rect">
            <a:avLst/>
          </a:prstGeom>
          <a:noFill/>
        </p:spPr>
        <p:txBody>
          <a:bodyPr wrap="squar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Xác định đối tượng, mục tiêu, nội dung website rõ ràng trước khi xây dựng.</a:t>
            </a:r>
          </a:p>
        </p:txBody>
      </p:sp>
      <p:sp>
        <p:nvSpPr>
          <p:cNvPr id="10" name="Text 8"/>
          <p:cNvSpPr/>
          <p:nvPr/>
        </p:nvSpPr>
        <p:spPr>
          <a:xfrm>
            <a:off x="654129" y="5010626"/>
            <a:ext cx="3699986"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1.3 Các trang chính của website</a:t>
            </a:r>
          </a:p>
        </p:txBody>
      </p:sp>
      <p:sp>
        <p:nvSpPr>
          <p:cNvPr id="11" name="Text 9"/>
          <p:cNvSpPr/>
          <p:nvPr/>
        </p:nvSpPr>
        <p:spPr>
          <a:xfrm>
            <a:off x="654129" y="5547836"/>
            <a:ext cx="6433066" cy="299085"/>
          </a:xfrm>
          <a:prstGeom prst="rect">
            <a:avLst/>
          </a:prstGeom>
          <a:noFill/>
        </p:spPr>
        <p:txBody>
          <a:bodyPr wrap="none" lIns="0" tIns="0" rIns="0" bIns="0" rtlCol="0" anchor="t"/>
          <a:lstStyle/>
          <a:p>
            <a:pPr marL="0" indent="0" algn="l">
              <a:lnSpc>
                <a:spcPts val="23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Trang chủ, giới thiệu, sản phẩm, tin tức, mua hàng, vận chuyển, liên hệ.</a:t>
            </a:r>
          </a:p>
        </p:txBody>
      </p:sp>
      <p:pic>
        <p:nvPicPr>
          <p:cNvPr id="12" name="Image 0" descr="preencoded.png"/>
          <p:cNvPicPr>
            <a:picLocks noChangeAspect="1"/>
          </p:cNvPicPr>
          <p:nvPr/>
        </p:nvPicPr>
        <p:blipFill>
          <a:blip r:embed="rId3"/>
          <a:stretch>
            <a:fillRect/>
          </a:stretch>
        </p:blipFill>
        <p:spPr>
          <a:xfrm>
            <a:off x="9549765" y="0"/>
            <a:ext cx="5080635" cy="8230235"/>
          </a:xfrm>
          <a:prstGeom prst="rect">
            <a:avLst/>
          </a:prstGeom>
        </p:spPr>
      </p:pic>
      <p:sp>
        <p:nvSpPr>
          <p:cNvPr id="13" name="Text 10"/>
          <p:cNvSpPr/>
          <p:nvPr/>
        </p:nvSpPr>
        <p:spPr>
          <a:xfrm>
            <a:off x="7550825" y="7939683"/>
            <a:ext cx="2803565" cy="350401"/>
          </a:xfrm>
          <a:prstGeom prst="rect">
            <a:avLst/>
          </a:prstGeom>
          <a:noFill/>
        </p:spPr>
        <p:txBody>
          <a:bodyPr wrap="none" lIns="0" tIns="0" rIns="0" bIns="0" rtlCol="0" anchor="t"/>
          <a:lstStyle/>
          <a:p>
            <a:pPr marL="0" indent="0" algn="l">
              <a:lnSpc>
                <a:spcPts val="2750"/>
              </a:lnSpc>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0340" y="257175"/>
            <a:ext cx="5976620" cy="399405"/>
          </a:xfrm>
          <a:prstGeom prst="rect">
            <a:avLst/>
          </a:prstGeom>
        </p:spPr>
        <p:txBody>
          <a:bodyPr wrap="square">
            <a:spAutoFit/>
          </a:bodyPr>
          <a:lstStyle/>
          <a:p>
            <a:pPr defTabSz="266700">
              <a:lnSpc>
                <a:spcPct val="107000"/>
              </a:lnSpc>
              <a:spcBef>
                <a:spcPts val="1800"/>
              </a:spcBef>
              <a:spcAft>
                <a:spcPts val="600"/>
              </a:spcAft>
            </a:pPr>
            <a:r>
              <a:rPr lang="en-US" altLang="zh-CN" sz="2000" dirty="0" err="1">
                <a:latin typeface="Times New Roman" panose="02020603050405020304"/>
                <a:ea typeface="Times New Roman" panose="02020603050405020304"/>
              </a:rPr>
              <a:t>Biểu</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đồ</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tuần</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tự</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cho</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chức</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năng</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cập</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nhật</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mô</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tả</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sản</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phẩm</a:t>
            </a:r>
            <a:endParaRPr lang="en-US" altLang="zh-CN" sz="2000" dirty="0">
              <a:latin typeface="Times New Roman" panose="02020603050405020304"/>
              <a:ea typeface="Times New Roman" panose="02020603050405020304"/>
            </a:endParaRPr>
          </a:p>
        </p:txBody>
      </p:sp>
      <p:graphicFrame>
        <p:nvGraphicFramePr>
          <p:cNvPr id="1073742858" name="rectole0000000008"/>
          <p:cNvGraphicFramePr/>
          <p:nvPr>
            <p:extLst>
              <p:ext uri="{D42A27DB-BD31-4B8C-83A1-F6EECF244321}">
                <p14:modId xmlns:p14="http://schemas.microsoft.com/office/powerpoint/2010/main" val="347435935"/>
              </p:ext>
            </p:extLst>
          </p:nvPr>
        </p:nvGraphicFramePr>
        <p:xfrm>
          <a:off x="180340" y="1076082"/>
          <a:ext cx="14145260" cy="6896344"/>
        </p:xfrm>
        <a:graphic>
          <a:graphicData uri="http://schemas.openxmlformats.org/presentationml/2006/ole">
            <mc:AlternateContent xmlns:mc="http://schemas.openxmlformats.org/markup-compatibility/2006">
              <mc:Choice xmlns:v="urn:schemas-microsoft-com:vml" Requires="v">
                <p:oleObj r:id="rId2" imgW="7132320" imgH="4442460" progId="StaticDib">
                  <p:embed/>
                </p:oleObj>
              </mc:Choice>
              <mc:Fallback>
                <p:oleObj r:id="rId2" imgW="7132320" imgH="4442460" progId="StaticDib">
                  <p:embed/>
                  <p:pic>
                    <p:nvPicPr>
                      <p:cNvPr id="1073742858" name="rectole0000000008"/>
                      <p:cNvPicPr/>
                      <p:nvPr/>
                    </p:nvPicPr>
                    <p:blipFill>
                      <a:blip r:embed="rId3"/>
                      <a:stretch>
                        <a:fillRect/>
                      </a:stretch>
                    </p:blipFill>
                    <p:spPr>
                      <a:xfrm>
                        <a:off x="180340" y="1076082"/>
                        <a:ext cx="14145260" cy="6896344"/>
                      </a:xfrm>
                      <a:prstGeom prst="rect">
                        <a:avLst/>
                      </a:prstGeom>
                      <a:noFill/>
                      <a:ln w="38100">
                        <a:noFill/>
                        <a:miter/>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7D40C-27EC-C39E-9D3C-B1EAF4AA9B10}"/>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32F56456-BFFA-6A13-04AF-85AF90C4B899}"/>
              </a:ext>
            </a:extLst>
          </p:cNvPr>
          <p:cNvSpPr txBox="1"/>
          <p:nvPr/>
        </p:nvSpPr>
        <p:spPr>
          <a:xfrm>
            <a:off x="180340" y="257175"/>
            <a:ext cx="6113780" cy="400110"/>
          </a:xfrm>
          <a:prstGeom prst="rect">
            <a:avLst/>
          </a:prstGeom>
        </p:spPr>
        <p:txBody>
          <a:bodyPr wrap="square">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tuần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tự</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xem</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thông</a:t>
            </a:r>
            <a:r>
              <a:rPr lang="en-US" altLang="en-US" sz="2000" dirty="0">
                <a:latin typeface="Times New Roman" panose="02020603050405020304" charset="0"/>
                <a:cs typeface="Times New Roman" panose="02020603050405020304" charset="0"/>
              </a:rPr>
              <a:t> tin </a:t>
            </a:r>
            <a:r>
              <a:rPr lang="en-US" altLang="en-US" sz="2000" dirty="0" err="1">
                <a:latin typeface="Times New Roman" panose="02020603050405020304" charset="0"/>
                <a:cs typeface="Times New Roman" panose="02020603050405020304" charset="0"/>
              </a:rPr>
              <a:t>thanh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toán</a:t>
            </a:r>
            <a:endParaRPr lang="en-US" sz="2000" dirty="0">
              <a:latin typeface="Times New Roman" panose="02020603050405020304" charset="0"/>
              <a:cs typeface="Times New Roman" panose="02020603050405020304" charset="0"/>
            </a:endParaRPr>
          </a:p>
        </p:txBody>
      </p:sp>
      <p:graphicFrame>
        <p:nvGraphicFramePr>
          <p:cNvPr id="1073742859" name="rectole0000000009">
            <a:extLst>
              <a:ext uri="{FF2B5EF4-FFF2-40B4-BE49-F238E27FC236}">
                <a16:creationId xmlns:a16="http://schemas.microsoft.com/office/drawing/2014/main" id="{249CEDDC-3FB5-E28D-2A85-F3FC67AC423B}"/>
              </a:ext>
            </a:extLst>
          </p:cNvPr>
          <p:cNvGraphicFramePr/>
          <p:nvPr>
            <p:extLst>
              <p:ext uri="{D42A27DB-BD31-4B8C-83A1-F6EECF244321}">
                <p14:modId xmlns:p14="http://schemas.microsoft.com/office/powerpoint/2010/main" val="1929745525"/>
              </p:ext>
            </p:extLst>
          </p:nvPr>
        </p:nvGraphicFramePr>
        <p:xfrm>
          <a:off x="234950" y="948690"/>
          <a:ext cx="14160500" cy="7023735"/>
        </p:xfrm>
        <a:graphic>
          <a:graphicData uri="http://schemas.openxmlformats.org/presentationml/2006/ole">
            <mc:AlternateContent xmlns:mc="http://schemas.openxmlformats.org/markup-compatibility/2006">
              <mc:Choice xmlns:v="urn:schemas-microsoft-com:vml" Requires="v">
                <p:oleObj r:id="rId2" imgW="7208520" imgH="4572000" progId="StaticDib">
                  <p:embed/>
                </p:oleObj>
              </mc:Choice>
              <mc:Fallback>
                <p:oleObj r:id="rId2" imgW="7208520" imgH="4572000" progId="StaticDib">
                  <p:embed/>
                  <p:pic>
                    <p:nvPicPr>
                      <p:cNvPr id="1073742859" name="rectole0000000009">
                        <a:extLst>
                          <a:ext uri="{FF2B5EF4-FFF2-40B4-BE49-F238E27FC236}">
                            <a16:creationId xmlns:a16="http://schemas.microsoft.com/office/drawing/2014/main" id="{249CEDDC-3FB5-E28D-2A85-F3FC67AC423B}"/>
                          </a:ext>
                        </a:extLst>
                      </p:cNvPr>
                      <p:cNvPicPr/>
                      <p:nvPr/>
                    </p:nvPicPr>
                    <p:blipFill>
                      <a:blip r:embed="rId3"/>
                      <a:stretch>
                        <a:fillRect/>
                      </a:stretch>
                    </p:blipFill>
                    <p:spPr>
                      <a:xfrm>
                        <a:off x="234950" y="948690"/>
                        <a:ext cx="14160500" cy="702373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61835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5420" y="254000"/>
            <a:ext cx="4876800" cy="706755"/>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xem trạng thái </a:t>
            </a:r>
            <a:r>
              <a:rPr lang=""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ơn hàng</a:t>
            </a:r>
            <a:endParaRPr lang="en-US" sz="2000">
              <a:latin typeface="Times New Roman" panose="02020603050405020304" charset="0"/>
              <a:cs typeface="Times New Roman" panose="02020603050405020304" charset="0"/>
            </a:endParaRPr>
          </a:p>
        </p:txBody>
      </p:sp>
      <p:graphicFrame>
        <p:nvGraphicFramePr>
          <p:cNvPr id="1073742860" name="rectole0000000010"/>
          <p:cNvGraphicFramePr/>
          <p:nvPr>
            <p:extLst>
              <p:ext uri="{D42A27DB-BD31-4B8C-83A1-F6EECF244321}">
                <p14:modId xmlns:p14="http://schemas.microsoft.com/office/powerpoint/2010/main" val="2129889763"/>
              </p:ext>
            </p:extLst>
          </p:nvPr>
        </p:nvGraphicFramePr>
        <p:xfrm>
          <a:off x="185420" y="1068705"/>
          <a:ext cx="6816725" cy="7161530"/>
        </p:xfrm>
        <a:graphic>
          <a:graphicData uri="http://schemas.openxmlformats.org/presentationml/2006/ole">
            <mc:AlternateContent xmlns:mc="http://schemas.openxmlformats.org/markup-compatibility/2006">
              <mc:Choice xmlns:v="urn:schemas-microsoft-com:vml" Requires="v">
                <p:oleObj r:id="rId2" imgW="7254240" imgH="4411980" progId="StaticDib">
                  <p:embed/>
                </p:oleObj>
              </mc:Choice>
              <mc:Fallback>
                <p:oleObj r:id="rId2" imgW="7254240" imgH="4411980" progId="StaticDib">
                  <p:embed/>
                  <p:pic>
                    <p:nvPicPr>
                      <p:cNvPr id="1073742860" name="rectole0000000010"/>
                      <p:cNvPicPr/>
                      <p:nvPr/>
                    </p:nvPicPr>
                    <p:blipFill>
                      <a:blip r:embed="rId3"/>
                      <a:stretch>
                        <a:fillRect/>
                      </a:stretch>
                    </p:blipFill>
                    <p:spPr>
                      <a:xfrm>
                        <a:off x="185420" y="1068705"/>
                        <a:ext cx="6816725" cy="7161530"/>
                      </a:xfrm>
                      <a:prstGeom prst="rect">
                        <a:avLst/>
                      </a:prstGeom>
                      <a:noFill/>
                      <a:ln w="38100">
                        <a:noFill/>
                        <a:miter/>
                      </a:ln>
                    </p:spPr>
                  </p:pic>
                </p:oleObj>
              </mc:Fallback>
            </mc:AlternateContent>
          </a:graphicData>
        </a:graphic>
      </p:graphicFrame>
      <p:sp>
        <p:nvSpPr>
          <p:cNvPr id="3" name="Text Box 2"/>
          <p:cNvSpPr txBox="1"/>
          <p:nvPr/>
        </p:nvSpPr>
        <p:spPr>
          <a:xfrm>
            <a:off x="7315200" y="184785"/>
            <a:ext cx="4876800" cy="706755"/>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tìm kiếm sản phẩm</a:t>
            </a:r>
          </a:p>
        </p:txBody>
      </p:sp>
      <p:graphicFrame>
        <p:nvGraphicFramePr>
          <p:cNvPr id="1073742861" name="rectole0000000011"/>
          <p:cNvGraphicFramePr/>
          <p:nvPr/>
        </p:nvGraphicFramePr>
        <p:xfrm>
          <a:off x="7315200" y="1050925"/>
          <a:ext cx="7186930" cy="7054850"/>
        </p:xfrm>
        <a:graphic>
          <a:graphicData uri="http://schemas.openxmlformats.org/presentationml/2006/ole">
            <mc:AlternateContent xmlns:mc="http://schemas.openxmlformats.org/markup-compatibility/2006">
              <mc:Choice xmlns:v="urn:schemas-microsoft-com:vml" Requires="v">
                <p:oleObj r:id="rId4" imgW="6995160" imgH="4587240" progId="StaticDib">
                  <p:embed/>
                </p:oleObj>
              </mc:Choice>
              <mc:Fallback>
                <p:oleObj r:id="rId4" imgW="6995160" imgH="4587240" progId="StaticDib">
                  <p:embed/>
                  <p:pic>
                    <p:nvPicPr>
                      <p:cNvPr id="1073742861" name="rectole0000000011"/>
                      <p:cNvPicPr/>
                      <p:nvPr/>
                    </p:nvPicPr>
                    <p:blipFill>
                      <a:blip r:embed="rId5"/>
                      <a:stretch>
                        <a:fillRect/>
                      </a:stretch>
                    </p:blipFill>
                    <p:spPr>
                      <a:xfrm>
                        <a:off x="7315200" y="1050925"/>
                        <a:ext cx="7186930" cy="7054850"/>
                      </a:xfrm>
                      <a:prstGeom prst="rect">
                        <a:avLst/>
                      </a:prstGeom>
                      <a:noFill/>
                      <a:ln w="38100">
                        <a:noFill/>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38430" y="297815"/>
            <a:ext cx="4876800" cy="398780"/>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a:t>
            </a:r>
            <a:r>
              <a:rPr lang="" altLang="en-US" sz="2000">
                <a:latin typeface="Times New Roman" panose="02020603050405020304" charset="0"/>
                <a:cs typeface="Times New Roman" panose="02020603050405020304" charset="0"/>
              </a:rPr>
              <a:t>đă</a:t>
            </a:r>
            <a:r>
              <a:rPr lang="en-US" altLang="en-US" sz="2000">
                <a:latin typeface="Times New Roman" panose="02020603050405020304" charset="0"/>
                <a:cs typeface="Times New Roman" panose="02020603050405020304" charset="0"/>
              </a:rPr>
              <a:t>ng nhập</a:t>
            </a:r>
          </a:p>
        </p:txBody>
      </p:sp>
      <p:graphicFrame>
        <p:nvGraphicFramePr>
          <p:cNvPr id="1073742862" name="rectole0000000012"/>
          <p:cNvGraphicFramePr/>
          <p:nvPr>
            <p:extLst>
              <p:ext uri="{D42A27DB-BD31-4B8C-83A1-F6EECF244321}">
                <p14:modId xmlns:p14="http://schemas.microsoft.com/office/powerpoint/2010/main" val="3288955583"/>
              </p:ext>
            </p:extLst>
          </p:nvPr>
        </p:nvGraphicFramePr>
        <p:xfrm>
          <a:off x="282575" y="696595"/>
          <a:ext cx="14065250" cy="7364730"/>
        </p:xfrm>
        <a:graphic>
          <a:graphicData uri="http://schemas.openxmlformats.org/presentationml/2006/ole">
            <mc:AlternateContent xmlns:mc="http://schemas.openxmlformats.org/markup-compatibility/2006">
              <mc:Choice xmlns:v="urn:schemas-microsoft-com:vml" Requires="v">
                <p:oleObj r:id="rId2" imgW="7048500" imgH="4404360" progId="StaticDib">
                  <p:embed/>
                </p:oleObj>
              </mc:Choice>
              <mc:Fallback>
                <p:oleObj r:id="rId2" imgW="7048500" imgH="4404360" progId="StaticDib">
                  <p:embed/>
                  <p:pic>
                    <p:nvPicPr>
                      <p:cNvPr id="1073742862" name="rectole0000000012"/>
                      <p:cNvPicPr/>
                      <p:nvPr/>
                    </p:nvPicPr>
                    <p:blipFill>
                      <a:blip r:embed="rId3"/>
                      <a:stretch>
                        <a:fillRect/>
                      </a:stretch>
                    </p:blipFill>
                    <p:spPr>
                      <a:xfrm>
                        <a:off x="282575" y="696595"/>
                        <a:ext cx="14065250" cy="7364730"/>
                      </a:xfrm>
                      <a:prstGeom prst="rect">
                        <a:avLst/>
                      </a:prstGeom>
                      <a:noFill/>
                      <a:ln w="38100">
                        <a:noFill/>
                        <a:miter/>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51AE0-178D-1998-4DB1-366A5BFC2EE2}"/>
            </a:ext>
          </a:extLst>
        </p:cNvPr>
        <p:cNvGrpSpPr/>
        <p:nvPr/>
      </p:nvGrpSpPr>
      <p:grpSpPr>
        <a:xfrm>
          <a:off x="0" y="0"/>
          <a:ext cx="0" cy="0"/>
          <a:chOff x="0" y="0"/>
          <a:chExt cx="0" cy="0"/>
        </a:xfrm>
      </p:grpSpPr>
      <p:sp>
        <p:nvSpPr>
          <p:cNvPr id="2" name="Text Box 1">
            <a:extLst>
              <a:ext uri="{FF2B5EF4-FFF2-40B4-BE49-F238E27FC236}">
                <a16:creationId xmlns:a16="http://schemas.microsoft.com/office/drawing/2014/main" id="{5D8AA615-0A07-A53B-EABE-36748D062D70}"/>
              </a:ext>
            </a:extLst>
          </p:cNvPr>
          <p:cNvSpPr txBox="1"/>
          <p:nvPr/>
        </p:nvSpPr>
        <p:spPr>
          <a:xfrm>
            <a:off x="138430" y="297815"/>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tuần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tự</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 altLang="en-US" sz="2000" dirty="0">
                <a:latin typeface="Times New Roman" panose="02020603050405020304" charset="0"/>
                <a:cs typeface="Times New Roman" panose="02020603050405020304" charset="0"/>
              </a:rPr>
              <a:t>đă</a:t>
            </a:r>
            <a:r>
              <a:rPr lang="en-US" altLang="en-US" sz="2000" dirty="0">
                <a:latin typeface="Times New Roman" panose="02020603050405020304" charset="0"/>
                <a:cs typeface="Times New Roman" panose="02020603050405020304" charset="0"/>
              </a:rPr>
              <a:t>ng k</a:t>
            </a:r>
            <a:r>
              <a:rPr lang="" altLang="en-US" sz="2000" dirty="0">
                <a:latin typeface="Times New Roman" panose="02020603050405020304" charset="0"/>
                <a:cs typeface="Times New Roman" panose="02020603050405020304" charset="0"/>
              </a:rPr>
              <a:t>ý</a:t>
            </a:r>
            <a:endParaRPr lang="en-US" sz="2000" dirty="0">
              <a:latin typeface="Times New Roman" panose="02020603050405020304" charset="0"/>
              <a:cs typeface="Times New Roman" panose="02020603050405020304" charset="0"/>
            </a:endParaRPr>
          </a:p>
        </p:txBody>
      </p:sp>
      <p:graphicFrame>
        <p:nvGraphicFramePr>
          <p:cNvPr id="1073742863" name="rectole0000000013">
            <a:extLst>
              <a:ext uri="{FF2B5EF4-FFF2-40B4-BE49-F238E27FC236}">
                <a16:creationId xmlns:a16="http://schemas.microsoft.com/office/drawing/2014/main" id="{14FF9CCF-5451-CC94-1FE7-C47754067806}"/>
              </a:ext>
            </a:extLst>
          </p:cNvPr>
          <p:cNvGraphicFramePr/>
          <p:nvPr>
            <p:extLst>
              <p:ext uri="{D42A27DB-BD31-4B8C-83A1-F6EECF244321}">
                <p14:modId xmlns:p14="http://schemas.microsoft.com/office/powerpoint/2010/main" val="1216448727"/>
              </p:ext>
            </p:extLst>
          </p:nvPr>
        </p:nvGraphicFramePr>
        <p:xfrm>
          <a:off x="295910" y="696595"/>
          <a:ext cx="14038580" cy="7475855"/>
        </p:xfrm>
        <a:graphic>
          <a:graphicData uri="http://schemas.openxmlformats.org/presentationml/2006/ole">
            <mc:AlternateContent xmlns:mc="http://schemas.openxmlformats.org/markup-compatibility/2006">
              <mc:Choice xmlns:v="urn:schemas-microsoft-com:vml" Requires="v">
                <p:oleObj r:id="rId2" imgW="7117080" imgH="4427220" progId="StaticDib">
                  <p:embed/>
                </p:oleObj>
              </mc:Choice>
              <mc:Fallback>
                <p:oleObj r:id="rId2" imgW="7117080" imgH="4427220" progId="StaticDib">
                  <p:embed/>
                  <p:pic>
                    <p:nvPicPr>
                      <p:cNvPr id="1073742863" name="rectole0000000013">
                        <a:extLst>
                          <a:ext uri="{FF2B5EF4-FFF2-40B4-BE49-F238E27FC236}">
                            <a16:creationId xmlns:a16="http://schemas.microsoft.com/office/drawing/2014/main" id="{14FF9CCF-5451-CC94-1FE7-C47754067806}"/>
                          </a:ext>
                        </a:extLst>
                      </p:cNvPr>
                      <p:cNvPicPr/>
                      <p:nvPr/>
                    </p:nvPicPr>
                    <p:blipFill>
                      <a:blip r:embed="rId3"/>
                      <a:stretch>
                        <a:fillRect/>
                      </a:stretch>
                    </p:blipFill>
                    <p:spPr>
                      <a:xfrm>
                        <a:off x="295910" y="696595"/>
                        <a:ext cx="14038580" cy="747585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773660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E397B-CCD4-D63F-AFB6-77E56CFA43CA}"/>
              </a:ext>
            </a:extLst>
          </p:cNvPr>
          <p:cNvPicPr>
            <a:picLocks noChangeAspect="1"/>
          </p:cNvPicPr>
          <p:nvPr/>
        </p:nvPicPr>
        <p:blipFill>
          <a:blip r:embed="rId2"/>
          <a:stretch>
            <a:fillRect/>
          </a:stretch>
        </p:blipFill>
        <p:spPr>
          <a:xfrm>
            <a:off x="3295840" y="938049"/>
            <a:ext cx="10529888" cy="7291551"/>
          </a:xfrm>
          <a:prstGeom prst="rect">
            <a:avLst/>
          </a:prstGeom>
        </p:spPr>
      </p:pic>
      <p:sp>
        <p:nvSpPr>
          <p:cNvPr id="6" name="Rectangle 5">
            <a:extLst>
              <a:ext uri="{FF2B5EF4-FFF2-40B4-BE49-F238E27FC236}">
                <a16:creationId xmlns:a16="http://schemas.microsoft.com/office/drawing/2014/main" id="{DD7BE46F-E3C9-017D-1E78-2EFE262CFF1C}"/>
              </a:ext>
            </a:extLst>
          </p:cNvPr>
          <p:cNvSpPr/>
          <p:nvPr/>
        </p:nvSpPr>
        <p:spPr>
          <a:xfrm>
            <a:off x="597407" y="178420"/>
            <a:ext cx="4219919"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solidFill>
                  <a:schemeClr val="tx1"/>
                </a:solidFill>
              </a:rPr>
              <a:t>Biểu đồ tuần </a:t>
            </a:r>
            <a:r>
              <a:rPr lang="vi-VN">
                <a:solidFill>
                  <a:schemeClr val="tx1"/>
                </a:solidFill>
              </a:rPr>
              <a:t>tự cho chức năng thư đồ</a:t>
            </a:r>
            <a:endParaRPr lang="en-US" dirty="0">
              <a:solidFill>
                <a:schemeClr val="tx1"/>
              </a:solidFill>
            </a:endParaRPr>
          </a:p>
        </p:txBody>
      </p:sp>
    </p:spTree>
    <p:extLst>
      <p:ext uri="{BB962C8B-B14F-4D97-AF65-F5344CB8AC3E}">
        <p14:creationId xmlns:p14="http://schemas.microsoft.com/office/powerpoint/2010/main" val="23667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234440" y="2360719"/>
            <a:ext cx="3154680" cy="3056708"/>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altLang="en-US" sz="4300" kern="1200">
                <a:solidFill>
                  <a:srgbClr val="FFFFFF"/>
                </a:solidFill>
                <a:latin typeface="+mj-lt"/>
                <a:ea typeface="+mj-ea"/>
                <a:cs typeface="+mj-cs"/>
              </a:rPr>
              <a:t>Biểu đồ lớp</a:t>
            </a:r>
          </a:p>
        </p:txBody>
      </p:sp>
      <p:pic>
        <p:nvPicPr>
          <p:cNvPr id="4" name="Picture 3">
            <a:extLst>
              <a:ext uri="{FF2B5EF4-FFF2-40B4-BE49-F238E27FC236}">
                <a16:creationId xmlns:a16="http://schemas.microsoft.com/office/drawing/2014/main" id="{9F60E48F-5F22-10F8-EC83-AF3917D38966}"/>
              </a:ext>
            </a:extLst>
          </p:cNvPr>
          <p:cNvPicPr>
            <a:picLocks noChangeAspect="1"/>
          </p:cNvPicPr>
          <p:nvPr/>
        </p:nvPicPr>
        <p:blipFill>
          <a:blip r:embed="rId2"/>
          <a:stretch>
            <a:fillRect/>
          </a:stretch>
        </p:blipFill>
        <p:spPr>
          <a:xfrm>
            <a:off x="5732779" y="1875772"/>
            <a:ext cx="8136840" cy="44752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3395" y="387668"/>
            <a:ext cx="3844528" cy="22788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 </a:t>
            </a:r>
            <a:r>
              <a:rPr lang="en-US" sz="2800" b="1" dirty="0">
                <a:solidFill>
                  <a:schemeClr val="tx1"/>
                </a:solidFill>
                <a:latin typeface="Times New Roman" panose="02020603050405020304" charset="0"/>
                <a:ea typeface="Crimson Pro Bold" pitchFamily="34" charset="-122"/>
                <a:cs typeface="Times New Roman" panose="02020603050405020304" charset="0"/>
              </a:rPr>
              <a:t>CHƯƠNG 4: PHÂN TÍCH &amp; THIẾT KẾ HỆ THỐNG</a:t>
            </a:r>
          </a:p>
        </p:txBody>
      </p:sp>
      <p:sp>
        <p:nvSpPr>
          <p:cNvPr id="3" name="Text 1"/>
          <p:cNvSpPr/>
          <p:nvPr/>
        </p:nvSpPr>
        <p:spPr>
          <a:xfrm>
            <a:off x="2883218" y="3019901"/>
            <a:ext cx="1762363" cy="220266"/>
          </a:xfrm>
          <a:prstGeom prst="rect">
            <a:avLst/>
          </a:prstGeom>
          <a:noFill/>
        </p:spPr>
        <p:txBody>
          <a:bodyPr wrap="none" lIns="0" tIns="0" rIns="0" bIns="0" rtlCol="0" anchor="t"/>
          <a:lstStyle/>
          <a:p>
            <a:pPr marL="0" indent="0" algn="r">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Khách hàng</a:t>
            </a:r>
          </a:p>
        </p:txBody>
      </p:sp>
      <p:sp>
        <p:nvSpPr>
          <p:cNvPr id="4" name="Text 2"/>
          <p:cNvSpPr/>
          <p:nvPr/>
        </p:nvSpPr>
        <p:spPr>
          <a:xfrm>
            <a:off x="775335" y="3374866"/>
            <a:ext cx="4152186" cy="225504"/>
          </a:xfrm>
          <a:prstGeom prst="rect">
            <a:avLst/>
          </a:prstGeom>
          <a:noFill/>
        </p:spPr>
        <p:txBody>
          <a:bodyPr wrap="none" lIns="0" tIns="0" rIns="0" bIns="0" rtlCol="0" anchor="t"/>
          <a:lstStyle/>
          <a:p>
            <a:pPr marL="0" indent="0" algn="r">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Mua sắm, thanh toán, quản lý tài khoản.</a:t>
            </a:r>
          </a:p>
        </p:txBody>
      </p:sp>
      <p:pic>
        <p:nvPicPr>
          <p:cNvPr id="5" name="Image 0" descr="preencoded.png"/>
          <p:cNvPicPr>
            <a:picLocks noChangeAspect="1"/>
          </p:cNvPicPr>
          <p:nvPr/>
        </p:nvPicPr>
        <p:blipFill>
          <a:blip r:embed="rId3"/>
          <a:stretch>
            <a:fillRect/>
          </a:stretch>
        </p:blipFill>
        <p:spPr>
          <a:xfrm>
            <a:off x="4927521" y="897493"/>
            <a:ext cx="4775240" cy="4775240"/>
          </a:xfrm>
          <a:prstGeom prst="rect">
            <a:avLst/>
          </a:prstGeom>
        </p:spPr>
      </p:pic>
      <p:pic>
        <p:nvPicPr>
          <p:cNvPr id="6" name="Image 1" descr="preencoded.png"/>
          <p:cNvPicPr>
            <a:picLocks noChangeAspect="1"/>
          </p:cNvPicPr>
          <p:nvPr/>
        </p:nvPicPr>
        <p:blipFill>
          <a:blip r:embed="rId4"/>
          <a:stretch>
            <a:fillRect/>
          </a:stretch>
        </p:blipFill>
        <p:spPr>
          <a:xfrm>
            <a:off x="5563195" y="2865953"/>
            <a:ext cx="210860" cy="263604"/>
          </a:xfrm>
          <a:prstGeom prst="rect">
            <a:avLst/>
          </a:prstGeom>
        </p:spPr>
      </p:pic>
      <p:sp>
        <p:nvSpPr>
          <p:cNvPr id="7" name="Text 3"/>
          <p:cNvSpPr/>
          <p:nvPr/>
        </p:nvSpPr>
        <p:spPr>
          <a:xfrm>
            <a:off x="9914215" y="1773198"/>
            <a:ext cx="1762363" cy="22026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Nhân viên</a:t>
            </a:r>
          </a:p>
        </p:txBody>
      </p:sp>
      <p:sp>
        <p:nvSpPr>
          <p:cNvPr id="8" name="Text 4"/>
          <p:cNvSpPr/>
          <p:nvPr/>
        </p:nvSpPr>
        <p:spPr>
          <a:xfrm>
            <a:off x="9914215" y="2077998"/>
            <a:ext cx="422279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đơn hàng, hỗ trợ khách hàng.</a:t>
            </a:r>
          </a:p>
        </p:txBody>
      </p:sp>
      <p:pic>
        <p:nvPicPr>
          <p:cNvPr id="9" name="Image 2" descr="preencoded.png"/>
          <p:cNvPicPr>
            <a:picLocks noChangeAspect="1"/>
          </p:cNvPicPr>
          <p:nvPr/>
        </p:nvPicPr>
        <p:blipFill>
          <a:blip r:embed="rId5"/>
          <a:stretch>
            <a:fillRect/>
          </a:stretch>
        </p:blipFill>
        <p:spPr>
          <a:xfrm>
            <a:off x="4927521" y="897493"/>
            <a:ext cx="4775240" cy="4775240"/>
          </a:xfrm>
          <a:prstGeom prst="rect">
            <a:avLst/>
          </a:prstGeom>
        </p:spPr>
      </p:pic>
      <p:pic>
        <p:nvPicPr>
          <p:cNvPr id="10" name="Image 3" descr="preencoded.png"/>
          <p:cNvPicPr>
            <a:picLocks noChangeAspect="1"/>
          </p:cNvPicPr>
          <p:nvPr/>
        </p:nvPicPr>
        <p:blipFill>
          <a:blip r:embed="rId6"/>
          <a:stretch>
            <a:fillRect/>
          </a:stretch>
        </p:blipFill>
        <p:spPr>
          <a:xfrm>
            <a:off x="8281630" y="1871067"/>
            <a:ext cx="210860" cy="263604"/>
          </a:xfrm>
          <a:prstGeom prst="rect">
            <a:avLst/>
          </a:prstGeom>
        </p:spPr>
      </p:pic>
      <p:sp>
        <p:nvSpPr>
          <p:cNvPr id="11" name="Text 5"/>
          <p:cNvSpPr/>
          <p:nvPr/>
        </p:nvSpPr>
        <p:spPr>
          <a:xfrm>
            <a:off x="9702760" y="4216440"/>
            <a:ext cx="1762363" cy="22026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Quản trị viên</a:t>
            </a:r>
          </a:p>
        </p:txBody>
      </p:sp>
      <p:sp>
        <p:nvSpPr>
          <p:cNvPr id="12" name="Text 6"/>
          <p:cNvSpPr/>
          <p:nvPr/>
        </p:nvSpPr>
        <p:spPr>
          <a:xfrm>
            <a:off x="9418280" y="4571405"/>
            <a:ext cx="422279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hệ thống, sản phẩm, người dùng.</a:t>
            </a:r>
          </a:p>
        </p:txBody>
      </p:sp>
      <p:pic>
        <p:nvPicPr>
          <p:cNvPr id="13" name="Image 4" descr="preencoded.png"/>
          <p:cNvPicPr>
            <a:picLocks noChangeAspect="1"/>
          </p:cNvPicPr>
          <p:nvPr/>
        </p:nvPicPr>
        <p:blipFill>
          <a:blip r:embed="rId7"/>
          <a:stretch>
            <a:fillRect/>
          </a:stretch>
        </p:blipFill>
        <p:spPr>
          <a:xfrm>
            <a:off x="4927521" y="898128"/>
            <a:ext cx="4775240" cy="4775240"/>
          </a:xfrm>
          <a:prstGeom prst="rect">
            <a:avLst/>
          </a:prstGeom>
        </p:spPr>
      </p:pic>
      <p:pic>
        <p:nvPicPr>
          <p:cNvPr id="14" name="Image 5" descr="preencoded.png"/>
          <p:cNvPicPr>
            <a:picLocks noChangeAspect="1"/>
          </p:cNvPicPr>
          <p:nvPr/>
        </p:nvPicPr>
        <p:blipFill>
          <a:blip r:embed="rId8"/>
          <a:stretch>
            <a:fillRect/>
          </a:stretch>
        </p:blipFill>
        <p:spPr>
          <a:xfrm>
            <a:off x="7783949" y="4722733"/>
            <a:ext cx="210860" cy="263604"/>
          </a:xfrm>
          <a:prstGeom prst="rect">
            <a:avLst/>
          </a:prstGeom>
        </p:spPr>
      </p:pic>
      <p:sp>
        <p:nvSpPr>
          <p:cNvPr id="15" name="Text 7"/>
          <p:cNvSpPr/>
          <p:nvPr/>
        </p:nvSpPr>
        <p:spPr>
          <a:xfrm>
            <a:off x="391795" y="5334913"/>
            <a:ext cx="2229683"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4.2 Các chức năng chính:</a:t>
            </a:r>
          </a:p>
        </p:txBody>
      </p:sp>
      <p:sp>
        <p:nvSpPr>
          <p:cNvPr id="16" name="Text 8"/>
          <p:cNvSpPr/>
          <p:nvPr/>
        </p:nvSpPr>
        <p:spPr>
          <a:xfrm>
            <a:off x="391795" y="5681782"/>
            <a:ext cx="1364361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Đăng nhập, quản lý sản phẩm, đơn hàng, tài khoản, giỏ hàng, thanh toán.</a:t>
            </a:r>
          </a:p>
        </p:txBody>
      </p:sp>
      <p:sp>
        <p:nvSpPr>
          <p:cNvPr id="17" name="Text 9"/>
          <p:cNvSpPr/>
          <p:nvPr/>
        </p:nvSpPr>
        <p:spPr>
          <a:xfrm>
            <a:off x="391795" y="6046351"/>
            <a:ext cx="2128004"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4.3 Các biểu đồ thiết kế:</a:t>
            </a:r>
          </a:p>
        </p:txBody>
      </p:sp>
      <p:sp>
        <p:nvSpPr>
          <p:cNvPr id="18" name="Text 10"/>
          <p:cNvSpPr/>
          <p:nvPr/>
        </p:nvSpPr>
        <p:spPr>
          <a:xfrm>
            <a:off x="391795" y="6360200"/>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Use Case tổng quát và phân rã theo từng vai trò.</a:t>
            </a:r>
          </a:p>
        </p:txBody>
      </p:sp>
      <p:sp>
        <p:nvSpPr>
          <p:cNvPr id="19" name="Text 11"/>
          <p:cNvSpPr/>
          <p:nvPr/>
        </p:nvSpPr>
        <p:spPr>
          <a:xfrm>
            <a:off x="391795" y="6614676"/>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Biểu đồ lớp, biểu đồ tuần tự (thêm, sửa, xóa nhân viên, sản phẩm,...).</a:t>
            </a:r>
          </a:p>
        </p:txBody>
      </p:sp>
      <p:sp>
        <p:nvSpPr>
          <p:cNvPr id="20" name="Text 12"/>
          <p:cNvSpPr/>
          <p:nvPr/>
        </p:nvSpPr>
        <p:spPr>
          <a:xfrm>
            <a:off x="391795" y="6869152"/>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Biểu đồ hoạt động (đăng nhập, quản lý sản phẩm, khách hàng, giỏ hàng,...).</a:t>
            </a:r>
          </a:p>
        </p:txBody>
      </p:sp>
      <p:sp>
        <p:nvSpPr>
          <p:cNvPr id="21" name="Text 13"/>
          <p:cNvSpPr/>
          <p:nvPr/>
        </p:nvSpPr>
        <p:spPr>
          <a:xfrm>
            <a:off x="294640" y="7152442"/>
            <a:ext cx="2114907"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4.4 Kịch bản tiêu biểu:</a:t>
            </a:r>
          </a:p>
        </p:txBody>
      </p:sp>
      <p:sp>
        <p:nvSpPr>
          <p:cNvPr id="22" name="Text 14"/>
          <p:cNvSpPr/>
          <p:nvPr/>
        </p:nvSpPr>
        <p:spPr>
          <a:xfrm>
            <a:off x="294640" y="7498891"/>
            <a:ext cx="1364361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Đăng nhập, đăng ký, xem sản phẩm, thêm giỏ hàng, thanh toán, quản lý tài khoản.</a:t>
            </a:r>
          </a:p>
        </p:txBody>
      </p:sp>
      <p:sp>
        <p:nvSpPr>
          <p:cNvPr id="25" name="Text Box 24"/>
          <p:cNvSpPr txBox="1"/>
          <p:nvPr/>
        </p:nvSpPr>
        <p:spPr>
          <a:xfrm flipH="1">
            <a:off x="17983835" y="8120380"/>
            <a:ext cx="868045" cy="140970"/>
          </a:xfrm>
          <a:prstGeom prst="rect">
            <a:avLst/>
          </a:prstGeom>
          <a:noFill/>
        </p:spPr>
        <p:txBody>
          <a:bodyPr wrap="square" rtlCol="0">
            <a:noAutofit/>
          </a:bodyPr>
          <a:lstStyle/>
          <a:p>
            <a:endParaRPr lang="en-US" sz="240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9E7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screen&#10;&#10;AI-generated content may be incorrect.">
            <a:extLst>
              <a:ext uri="{FF2B5EF4-FFF2-40B4-BE49-F238E27FC236}">
                <a16:creationId xmlns:a16="http://schemas.microsoft.com/office/drawing/2014/main" id="{52046AC5-8E3A-4DE7-5C5C-77FF94ECA0C0}"/>
              </a:ext>
            </a:extLst>
          </p:cNvPr>
          <p:cNvPicPr>
            <a:picLocks noChangeAspect="1"/>
          </p:cNvPicPr>
          <p:nvPr/>
        </p:nvPicPr>
        <p:blipFill>
          <a:blip r:embed="rId2"/>
          <a:stretch>
            <a:fillRect/>
          </a:stretch>
        </p:blipFill>
        <p:spPr>
          <a:xfrm>
            <a:off x="772160" y="941425"/>
            <a:ext cx="13086079" cy="6346748"/>
          </a:xfrm>
          <a:prstGeom prst="rect">
            <a:avLst/>
          </a:prstGeom>
        </p:spPr>
      </p:pic>
      <p:sp>
        <p:nvSpPr>
          <p:cNvPr id="4" name="Rectangle 3">
            <a:extLst>
              <a:ext uri="{FF2B5EF4-FFF2-40B4-BE49-F238E27FC236}">
                <a16:creationId xmlns:a16="http://schemas.microsoft.com/office/drawing/2014/main" id="{2A74CDCF-33E0-3572-48C8-F124E584CECA}"/>
              </a:ext>
            </a:extLst>
          </p:cNvPr>
          <p:cNvSpPr/>
          <p:nvPr/>
        </p:nvSpPr>
        <p:spPr>
          <a:xfrm>
            <a:off x="3759151" y="-77319"/>
            <a:ext cx="5708235" cy="57607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latin typeface="+mj-lt"/>
              </a:rPr>
              <a:t>Giao diện của hệ thống </a:t>
            </a:r>
            <a:endParaRPr lang="en-US" sz="2400" dirty="0">
              <a:latin typeface="+mj-lt"/>
            </a:endParaRPr>
          </a:p>
        </p:txBody>
      </p:sp>
    </p:spTree>
    <p:extLst>
      <p:ext uri="{BB962C8B-B14F-4D97-AF65-F5344CB8AC3E}">
        <p14:creationId xmlns:p14="http://schemas.microsoft.com/office/powerpoint/2010/main" val="19923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C90352-7E84-ADC9-58F2-C97B9EA7A55B}"/>
              </a:ext>
            </a:extLst>
          </p:cNvPr>
          <p:cNvSpPr/>
          <p:nvPr/>
        </p:nvSpPr>
        <p:spPr>
          <a:xfrm>
            <a:off x="1011936" y="2360719"/>
            <a:ext cx="3206496" cy="3056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300" kern="1200" dirty="0" err="1">
                <a:solidFill>
                  <a:srgbClr val="FFFFFF"/>
                </a:solidFill>
                <a:latin typeface="Times New Roman" panose="02020603050405020304" pitchFamily="18" charset="0"/>
                <a:ea typeface="+mj-ea"/>
                <a:cs typeface="Times New Roman" panose="02020603050405020304" pitchFamily="18" charset="0"/>
              </a:rPr>
              <a:t>Chức</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năng</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quản</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lí</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của</a:t>
            </a:r>
            <a:r>
              <a:rPr lang="en-US" sz="4300" kern="1200" dirty="0">
                <a:solidFill>
                  <a:srgbClr val="FFFFFF"/>
                </a:solidFill>
                <a:latin typeface="Times New Roman" panose="02020603050405020304" pitchFamily="18" charset="0"/>
                <a:ea typeface="+mj-ea"/>
                <a:cs typeface="Times New Roman" panose="02020603050405020304" pitchFamily="18" charset="0"/>
              </a:rPr>
              <a:t> admin </a:t>
            </a:r>
            <a:r>
              <a:rPr lang="en-US" sz="4300" kern="1200" dirty="0" err="1">
                <a:solidFill>
                  <a:srgbClr val="FFFFFF"/>
                </a:solidFill>
                <a:latin typeface="Times New Roman" panose="02020603050405020304" pitchFamily="18" charset="0"/>
                <a:ea typeface="+mj-ea"/>
                <a:cs typeface="Times New Roman" panose="02020603050405020304" pitchFamily="18" charset="0"/>
              </a:rPr>
              <a:t>về</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doanh</a:t>
            </a:r>
            <a:r>
              <a:rPr lang="en-US" sz="4300" kern="1200" dirty="0">
                <a:solidFill>
                  <a:srgbClr val="FFFFFF"/>
                </a:solidFill>
                <a:latin typeface="Times New Roman" panose="02020603050405020304" pitchFamily="18" charset="0"/>
                <a:ea typeface="+mj-ea"/>
                <a:cs typeface="Times New Roman" panose="02020603050405020304" pitchFamily="18" charset="0"/>
              </a:rPr>
              <a:t> </a:t>
            </a:r>
            <a:r>
              <a:rPr lang="en-US" sz="4300" kern="1200" dirty="0" err="1">
                <a:solidFill>
                  <a:srgbClr val="FFFFFF"/>
                </a:solidFill>
                <a:latin typeface="Times New Roman" panose="02020603050405020304" pitchFamily="18" charset="0"/>
                <a:ea typeface="+mj-ea"/>
                <a:cs typeface="Times New Roman" panose="02020603050405020304" pitchFamily="18" charset="0"/>
              </a:rPr>
              <a:t>thu</a:t>
            </a:r>
            <a:endParaRPr lang="en-US" sz="4300" kern="1200" dirty="0">
              <a:solidFill>
                <a:srgbClr val="FFFFFF"/>
              </a:solidFill>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28B6D0DB-CE69-A3D3-F02E-7358C42CFD49}"/>
              </a:ext>
            </a:extLst>
          </p:cNvPr>
          <p:cNvPicPr>
            <a:picLocks noChangeAspect="1"/>
          </p:cNvPicPr>
          <p:nvPr/>
        </p:nvPicPr>
        <p:blipFill>
          <a:blip r:embed="rId2"/>
          <a:stretch>
            <a:fillRect/>
          </a:stretch>
        </p:blipFill>
        <p:spPr>
          <a:xfrm>
            <a:off x="5196993" y="548641"/>
            <a:ext cx="9433407" cy="7217663"/>
          </a:xfrm>
          <a:prstGeom prst="rect">
            <a:avLst/>
          </a:prstGeom>
        </p:spPr>
      </p:pic>
    </p:spTree>
    <p:extLst>
      <p:ext uri="{BB962C8B-B14F-4D97-AF65-F5344CB8AC3E}">
        <p14:creationId xmlns:p14="http://schemas.microsoft.com/office/powerpoint/2010/main" val="262602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9828" y="431602"/>
            <a:ext cx="3387447"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 </a:t>
            </a:r>
            <a:r>
              <a:rPr lang="en-US" sz="2800" b="1" dirty="0">
                <a:solidFill>
                  <a:schemeClr val="tx1"/>
                </a:solidFill>
                <a:latin typeface="Times New Roman" panose="02020603050405020304" charset="0"/>
                <a:ea typeface="Crimson Pro Bold" pitchFamily="34" charset="-122"/>
                <a:cs typeface="Times New Roman" panose="02020603050405020304" charset="0"/>
              </a:rPr>
              <a:t>CHƯƠNG 2: LẬP KẾ HOẠCH DỰ ÁN</a:t>
            </a:r>
          </a:p>
        </p:txBody>
      </p:sp>
      <p:sp>
        <p:nvSpPr>
          <p:cNvPr id="3" name="Shape 1"/>
          <p:cNvSpPr/>
          <p:nvPr/>
        </p:nvSpPr>
        <p:spPr>
          <a:xfrm>
            <a:off x="529590" y="1017905"/>
            <a:ext cx="7162800" cy="1198245"/>
          </a:xfrm>
          <a:prstGeom prst="roundRect">
            <a:avLst>
              <a:gd name="adj" fmla="val 6106"/>
            </a:avLst>
          </a:prstGeom>
          <a:solidFill>
            <a:srgbClr val="FFFCFA"/>
          </a:solidFill>
          <a:ln w="15240">
            <a:solidFill>
              <a:srgbClr val="D1C8C6"/>
            </a:solidFill>
            <a:prstDash val="solid"/>
          </a:ln>
        </p:spPr>
        <p:txBody>
          <a:bodyPr/>
          <a:lstStyle/>
          <a:p>
            <a:endParaRPr lang="en-US"/>
          </a:p>
        </p:txBody>
      </p:sp>
      <p:sp>
        <p:nvSpPr>
          <p:cNvPr id="4" name="Shape 2"/>
          <p:cNvSpPr/>
          <p:nvPr/>
        </p:nvSpPr>
        <p:spPr>
          <a:xfrm>
            <a:off x="514588" y="1018103"/>
            <a:ext cx="60960" cy="1198007"/>
          </a:xfrm>
          <a:prstGeom prst="roundRect">
            <a:avLst>
              <a:gd name="adj" fmla="val 104315"/>
            </a:avLst>
          </a:prstGeom>
          <a:solidFill>
            <a:srgbClr val="835E54"/>
          </a:solidFill>
        </p:spPr>
        <p:txBody>
          <a:bodyPr/>
          <a:lstStyle/>
          <a:p>
            <a:endParaRPr lang="en-US"/>
          </a:p>
        </p:txBody>
      </p:sp>
      <p:sp>
        <p:nvSpPr>
          <p:cNvPr id="5" name="Text 3"/>
          <p:cNvSpPr/>
          <p:nvPr/>
        </p:nvSpPr>
        <p:spPr>
          <a:xfrm>
            <a:off x="674874" y="1166455"/>
            <a:ext cx="204120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2.1 Mục đích lập kế hoạch</a:t>
            </a:r>
          </a:p>
        </p:txBody>
      </p:sp>
      <p:sp>
        <p:nvSpPr>
          <p:cNvPr id="6" name="Text 4"/>
          <p:cNvSpPr/>
          <p:nvPr/>
        </p:nvSpPr>
        <p:spPr>
          <a:xfrm>
            <a:off x="568829" y="1488043"/>
            <a:ext cx="6330791"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Xác định mục tiêu, yêu cầu, phân bổ tài nguyê</a:t>
            </a:r>
            <a:r>
              <a:rPr lang="vi-VN" altLang="en-US" sz="2400" dirty="0">
                <a:solidFill>
                  <a:srgbClr val="443728"/>
                </a:solidFill>
                <a:latin typeface="Times New Roman" panose="02020603050405020304" charset="0"/>
                <a:ea typeface="Open Sans" pitchFamily="34" charset="-122"/>
                <a:cs typeface="Times New Roman" panose="02020603050405020304" charset="0"/>
              </a:rPr>
              <a:t>n.</a:t>
            </a:r>
            <a:r>
              <a:rPr lang="en-US" sz="2400" dirty="0">
                <a:solidFill>
                  <a:srgbClr val="443728"/>
                </a:solidFill>
                <a:latin typeface="Times New Roman" panose="02020603050405020304" charset="0"/>
                <a:ea typeface="Open Sans" pitchFamily="34" charset="-122"/>
                <a:cs typeface="Times New Roman" panose="02020603050405020304" charset="0"/>
              </a:rPr>
              <a:t>.</a:t>
            </a:r>
          </a:p>
        </p:txBody>
      </p:sp>
      <p:sp>
        <p:nvSpPr>
          <p:cNvPr id="7" name="Text 5"/>
          <p:cNvSpPr/>
          <p:nvPr/>
        </p:nvSpPr>
        <p:spPr>
          <a:xfrm>
            <a:off x="568829" y="1815703"/>
            <a:ext cx="6330791"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Đảm bảo dự án hoàn thành đúng hạn và đạt chất lượng.</a:t>
            </a:r>
          </a:p>
        </p:txBody>
      </p:sp>
      <p:sp>
        <p:nvSpPr>
          <p:cNvPr id="8" name="Shape 6"/>
          <p:cNvSpPr/>
          <p:nvPr/>
        </p:nvSpPr>
        <p:spPr>
          <a:xfrm>
            <a:off x="7760335" y="906780"/>
            <a:ext cx="6743065" cy="1421130"/>
          </a:xfrm>
          <a:prstGeom prst="roundRect">
            <a:avLst>
              <a:gd name="adj" fmla="val 6106"/>
            </a:avLst>
          </a:prstGeom>
          <a:solidFill>
            <a:srgbClr val="FFFCFA"/>
          </a:solidFill>
          <a:ln w="15240">
            <a:solidFill>
              <a:srgbClr val="D1C8C6"/>
            </a:solidFill>
            <a:prstDash val="solid"/>
          </a:ln>
        </p:spPr>
        <p:txBody>
          <a:bodyPr/>
          <a:lstStyle/>
          <a:p>
            <a:endParaRPr lang="en-US"/>
          </a:p>
        </p:txBody>
      </p:sp>
      <p:sp>
        <p:nvSpPr>
          <p:cNvPr id="9" name="Shape 7"/>
          <p:cNvSpPr/>
          <p:nvPr/>
        </p:nvSpPr>
        <p:spPr>
          <a:xfrm>
            <a:off x="7732435" y="974288"/>
            <a:ext cx="60960" cy="1198007"/>
          </a:xfrm>
          <a:prstGeom prst="roundRect">
            <a:avLst>
              <a:gd name="adj" fmla="val 104315"/>
            </a:avLst>
          </a:prstGeom>
          <a:solidFill>
            <a:srgbClr val="835E54"/>
          </a:solidFill>
        </p:spPr>
        <p:txBody>
          <a:bodyPr/>
          <a:lstStyle/>
          <a:p>
            <a:endParaRPr lang="en-US"/>
          </a:p>
        </p:txBody>
      </p:sp>
      <p:sp>
        <p:nvSpPr>
          <p:cNvPr id="10" name="Text 8"/>
          <p:cNvSpPr/>
          <p:nvPr/>
        </p:nvSpPr>
        <p:spPr>
          <a:xfrm>
            <a:off x="7962940" y="1029037"/>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2.2 Mục tiêu và yêu cầu</a:t>
            </a:r>
          </a:p>
        </p:txBody>
      </p:sp>
      <p:sp>
        <p:nvSpPr>
          <p:cNvPr id="11" name="Text 9"/>
          <p:cNvSpPr/>
          <p:nvPr/>
        </p:nvSpPr>
        <p:spPr>
          <a:xfrm>
            <a:off x="8002945" y="1294110"/>
            <a:ext cx="6330910"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Tăng doanh số, cải thiện trải nghiệm người dùng, </a:t>
            </a:r>
          </a:p>
          <a:p>
            <a:pPr indent="0" algn="l">
              <a:lnSpc>
                <a:spcPts val="1900"/>
              </a:lnSpc>
              <a:buSzPct val="100000"/>
              <a:buNone/>
            </a:pPr>
            <a:r>
              <a:rPr lang="en-US" sz="2400" dirty="0">
                <a:solidFill>
                  <a:srgbClr val="443728"/>
                </a:solidFill>
                <a:latin typeface="Times New Roman" panose="02020603050405020304" charset="0"/>
                <a:ea typeface="Open Sans" pitchFamily="34" charset="-122"/>
                <a:cs typeface="Times New Roman" panose="02020603050405020304" charset="0"/>
              </a:rPr>
              <a:t>đảm bảo bảo mật.</a:t>
            </a:r>
          </a:p>
        </p:txBody>
      </p:sp>
      <p:sp>
        <p:nvSpPr>
          <p:cNvPr id="12" name="Text 10"/>
          <p:cNvSpPr/>
          <p:nvPr/>
        </p:nvSpPr>
        <p:spPr>
          <a:xfrm>
            <a:off x="7962940" y="1779885"/>
            <a:ext cx="6330910"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Website có giao diện chuyên nghiệp, </a:t>
            </a:r>
          </a:p>
          <a:p>
            <a:pPr indent="0" algn="l">
              <a:lnSpc>
                <a:spcPts val="1900"/>
              </a:lnSpc>
              <a:buSzPct val="100000"/>
              <a:buNone/>
            </a:pPr>
            <a:r>
              <a:rPr lang="en-US" sz="2400" dirty="0">
                <a:solidFill>
                  <a:srgbClr val="443728"/>
                </a:solidFill>
                <a:latin typeface="Times New Roman" panose="02020603050405020304" charset="0"/>
                <a:ea typeface="Open Sans" pitchFamily="34" charset="-122"/>
                <a:cs typeface="Times New Roman" panose="02020603050405020304" charset="0"/>
              </a:rPr>
              <a:t>dễ sử dụng và tối ưu tìm kiếm.</a:t>
            </a:r>
          </a:p>
        </p:txBody>
      </p:sp>
      <p:sp>
        <p:nvSpPr>
          <p:cNvPr id="13" name="Text 11"/>
          <p:cNvSpPr/>
          <p:nvPr/>
        </p:nvSpPr>
        <p:spPr>
          <a:xfrm>
            <a:off x="529828" y="2443163"/>
            <a:ext cx="2270998"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2.3 Kế hoạch thực hiện</a:t>
            </a:r>
          </a:p>
        </p:txBody>
      </p:sp>
      <p:sp>
        <p:nvSpPr>
          <p:cNvPr id="14" name="Shape 12"/>
          <p:cNvSpPr/>
          <p:nvPr/>
        </p:nvSpPr>
        <p:spPr>
          <a:xfrm>
            <a:off x="529828" y="2953941"/>
            <a:ext cx="6709648"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15" name="Text 13"/>
          <p:cNvSpPr/>
          <p:nvPr/>
        </p:nvSpPr>
        <p:spPr>
          <a:xfrm>
            <a:off x="3771067" y="3039070"/>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a:t>
            </a:r>
          </a:p>
        </p:txBody>
      </p:sp>
      <p:sp>
        <p:nvSpPr>
          <p:cNvPr id="16" name="Text 14"/>
          <p:cNvSpPr/>
          <p:nvPr/>
        </p:nvSpPr>
        <p:spPr>
          <a:xfrm>
            <a:off x="681157" y="3559373"/>
            <a:ext cx="640699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1: Phân tích và thiết kế.</a:t>
            </a:r>
          </a:p>
        </p:txBody>
      </p:sp>
      <p:sp>
        <p:nvSpPr>
          <p:cNvPr id="17" name="Shape 15"/>
          <p:cNvSpPr/>
          <p:nvPr/>
        </p:nvSpPr>
        <p:spPr>
          <a:xfrm>
            <a:off x="7390805" y="2953941"/>
            <a:ext cx="6709767"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18" name="Text 16"/>
          <p:cNvSpPr/>
          <p:nvPr/>
        </p:nvSpPr>
        <p:spPr>
          <a:xfrm>
            <a:off x="10632162" y="3039070"/>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a:t>
            </a:r>
          </a:p>
        </p:txBody>
      </p:sp>
      <p:sp>
        <p:nvSpPr>
          <p:cNvPr id="19" name="Text 17"/>
          <p:cNvSpPr/>
          <p:nvPr/>
        </p:nvSpPr>
        <p:spPr>
          <a:xfrm>
            <a:off x="7542133" y="3559373"/>
            <a:ext cx="640711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2: Xây dựng và phát triển website.</a:t>
            </a:r>
          </a:p>
        </p:txBody>
      </p:sp>
      <p:sp>
        <p:nvSpPr>
          <p:cNvPr id="20" name="Shape 18"/>
          <p:cNvSpPr/>
          <p:nvPr/>
        </p:nvSpPr>
        <p:spPr>
          <a:xfrm>
            <a:off x="529828" y="4104323"/>
            <a:ext cx="6709648"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21" name="Text 19"/>
          <p:cNvSpPr/>
          <p:nvPr/>
        </p:nvSpPr>
        <p:spPr>
          <a:xfrm>
            <a:off x="3771067" y="4189452"/>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a:t>
            </a:r>
          </a:p>
        </p:txBody>
      </p:sp>
      <p:sp>
        <p:nvSpPr>
          <p:cNvPr id="22" name="Text 20"/>
          <p:cNvSpPr/>
          <p:nvPr/>
        </p:nvSpPr>
        <p:spPr>
          <a:xfrm>
            <a:off x="681157" y="4709755"/>
            <a:ext cx="640699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3: Triển khai thử nghiệm.</a:t>
            </a:r>
          </a:p>
        </p:txBody>
      </p:sp>
      <p:sp>
        <p:nvSpPr>
          <p:cNvPr id="23" name="Shape 21"/>
          <p:cNvSpPr/>
          <p:nvPr/>
        </p:nvSpPr>
        <p:spPr>
          <a:xfrm>
            <a:off x="7390805" y="4104323"/>
            <a:ext cx="6709767"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24" name="Text 22"/>
          <p:cNvSpPr/>
          <p:nvPr/>
        </p:nvSpPr>
        <p:spPr>
          <a:xfrm>
            <a:off x="10632162" y="4189452"/>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a:t>
            </a:r>
          </a:p>
        </p:txBody>
      </p:sp>
      <p:sp>
        <p:nvSpPr>
          <p:cNvPr id="25" name="Text 23"/>
          <p:cNvSpPr/>
          <p:nvPr/>
        </p:nvSpPr>
        <p:spPr>
          <a:xfrm>
            <a:off x="7542133" y="4709755"/>
            <a:ext cx="640711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4: Quản lý, bảo trì, nâng cấp.</a:t>
            </a:r>
          </a:p>
        </p:txBody>
      </p:sp>
      <p:sp>
        <p:nvSpPr>
          <p:cNvPr id="26" name="Text 24"/>
          <p:cNvSpPr/>
          <p:nvPr/>
        </p:nvSpPr>
        <p:spPr>
          <a:xfrm>
            <a:off x="529828" y="5330428"/>
            <a:ext cx="3222903"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2.4 Rủi ro và biện pháp khắc phục</a:t>
            </a:r>
          </a:p>
        </p:txBody>
      </p:sp>
      <p:sp>
        <p:nvSpPr>
          <p:cNvPr id="27" name="Shape 25"/>
          <p:cNvSpPr/>
          <p:nvPr/>
        </p:nvSpPr>
        <p:spPr>
          <a:xfrm>
            <a:off x="529828" y="5841206"/>
            <a:ext cx="6709648" cy="902732"/>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28" name="Text 26"/>
          <p:cNvSpPr/>
          <p:nvPr/>
        </p:nvSpPr>
        <p:spPr>
          <a:xfrm>
            <a:off x="696397" y="600777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An ninh thông tin</a:t>
            </a:r>
          </a:p>
        </p:txBody>
      </p:sp>
      <p:sp>
        <p:nvSpPr>
          <p:cNvPr id="29" name="Text 27"/>
          <p:cNvSpPr/>
          <p:nvPr/>
        </p:nvSpPr>
        <p:spPr>
          <a:xfrm>
            <a:off x="696397" y="6335078"/>
            <a:ext cx="637651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Dùng SSL, kiểm tra bảo mật.</a:t>
            </a:r>
          </a:p>
        </p:txBody>
      </p:sp>
      <p:sp>
        <p:nvSpPr>
          <p:cNvPr id="30" name="Shape 28"/>
          <p:cNvSpPr/>
          <p:nvPr/>
        </p:nvSpPr>
        <p:spPr>
          <a:xfrm>
            <a:off x="7390765" y="5841365"/>
            <a:ext cx="7112000" cy="902970"/>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1" name="Text 29"/>
          <p:cNvSpPr/>
          <p:nvPr/>
        </p:nvSpPr>
        <p:spPr>
          <a:xfrm>
            <a:off x="7557373" y="600777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Vi phạm bản quyền</a:t>
            </a:r>
          </a:p>
        </p:txBody>
      </p:sp>
      <p:sp>
        <p:nvSpPr>
          <p:cNvPr id="32" name="Text 30"/>
          <p:cNvSpPr/>
          <p:nvPr/>
        </p:nvSpPr>
        <p:spPr>
          <a:xfrm>
            <a:off x="7557373" y="6335078"/>
            <a:ext cx="637663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Dùng nội dung có giấy phép.</a:t>
            </a:r>
          </a:p>
        </p:txBody>
      </p:sp>
      <p:sp>
        <p:nvSpPr>
          <p:cNvPr id="33" name="Shape 31"/>
          <p:cNvSpPr/>
          <p:nvPr/>
        </p:nvSpPr>
        <p:spPr>
          <a:xfrm>
            <a:off x="529590" y="6895465"/>
            <a:ext cx="6709410" cy="1171575"/>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4" name="Text 32"/>
          <p:cNvSpPr/>
          <p:nvPr/>
        </p:nvSpPr>
        <p:spPr>
          <a:xfrm>
            <a:off x="696397" y="706183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Phản hồi tiêu cực</a:t>
            </a:r>
          </a:p>
        </p:txBody>
      </p:sp>
      <p:sp>
        <p:nvSpPr>
          <p:cNvPr id="35" name="Text 33"/>
          <p:cNvSpPr/>
          <p:nvPr/>
        </p:nvSpPr>
        <p:spPr>
          <a:xfrm>
            <a:off x="696397" y="7389138"/>
            <a:ext cx="637651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Cải thiện dịch vụ, chăm sóc khách hàng.</a:t>
            </a:r>
          </a:p>
        </p:txBody>
      </p:sp>
      <p:sp>
        <p:nvSpPr>
          <p:cNvPr id="36" name="Shape 34"/>
          <p:cNvSpPr/>
          <p:nvPr/>
        </p:nvSpPr>
        <p:spPr>
          <a:xfrm>
            <a:off x="7454265" y="6894830"/>
            <a:ext cx="7049135" cy="1220470"/>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7" name="Text 35"/>
          <p:cNvSpPr/>
          <p:nvPr/>
        </p:nvSpPr>
        <p:spPr>
          <a:xfrm>
            <a:off x="7557373" y="706183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Tấn công mạng</a:t>
            </a:r>
          </a:p>
        </p:txBody>
      </p:sp>
      <p:sp>
        <p:nvSpPr>
          <p:cNvPr id="38" name="Text 36"/>
          <p:cNvSpPr/>
          <p:nvPr/>
        </p:nvSpPr>
        <p:spPr>
          <a:xfrm>
            <a:off x="7557373" y="7389138"/>
            <a:ext cx="637663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Bảo mật hệ thống, chống DDoS.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083B3-6445-4FF2-DC06-34F7CA6A261D}"/>
              </a:ext>
            </a:extLst>
          </p:cNvPr>
          <p:cNvPicPr>
            <a:picLocks noChangeAspect="1"/>
          </p:cNvPicPr>
          <p:nvPr/>
        </p:nvPicPr>
        <p:blipFill>
          <a:blip r:embed="rId2"/>
          <a:stretch>
            <a:fillRect/>
          </a:stretch>
        </p:blipFill>
        <p:spPr>
          <a:xfrm>
            <a:off x="3273552" y="0"/>
            <a:ext cx="10229088" cy="7412607"/>
          </a:xfrm>
          <a:prstGeom prst="rect">
            <a:avLst/>
          </a:prstGeom>
        </p:spPr>
      </p:pic>
      <p:sp>
        <p:nvSpPr>
          <p:cNvPr id="2" name="Rectangle 1">
            <a:extLst>
              <a:ext uri="{FF2B5EF4-FFF2-40B4-BE49-F238E27FC236}">
                <a16:creationId xmlns:a16="http://schemas.microsoft.com/office/drawing/2014/main" id="{D26984BE-2B66-D17D-6E21-9DAEF8027AED}"/>
              </a:ext>
            </a:extLst>
          </p:cNvPr>
          <p:cNvSpPr/>
          <p:nvPr/>
        </p:nvSpPr>
        <p:spPr>
          <a:xfrm>
            <a:off x="412596" y="1722260"/>
            <a:ext cx="2129882" cy="478508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500" dirty="0"/>
              <a:t>Chức năng quản lí của Nhân Viên của Admin</a:t>
            </a:r>
            <a:endParaRPr lang="en-US" sz="2500" dirty="0"/>
          </a:p>
        </p:txBody>
      </p:sp>
    </p:spTree>
    <p:extLst>
      <p:ext uri="{BB962C8B-B14F-4D97-AF65-F5344CB8AC3E}">
        <p14:creationId xmlns:p14="http://schemas.microsoft.com/office/powerpoint/2010/main" val="352165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FD5F0F-9076-EE1A-E3CC-5C6FD165016C}"/>
              </a:ext>
            </a:extLst>
          </p:cNvPr>
          <p:cNvPicPr>
            <a:picLocks noChangeAspect="1"/>
          </p:cNvPicPr>
          <p:nvPr/>
        </p:nvPicPr>
        <p:blipFill>
          <a:blip r:embed="rId2"/>
          <a:stretch>
            <a:fillRect/>
          </a:stretch>
        </p:blipFill>
        <p:spPr>
          <a:xfrm>
            <a:off x="7114331" y="1708727"/>
            <a:ext cx="7293045" cy="4594987"/>
          </a:xfrm>
          <a:prstGeom prst="rect">
            <a:avLst/>
          </a:prstGeom>
        </p:spPr>
      </p:pic>
      <p:pic>
        <p:nvPicPr>
          <p:cNvPr id="6" name="Picture 5">
            <a:extLst>
              <a:ext uri="{FF2B5EF4-FFF2-40B4-BE49-F238E27FC236}">
                <a16:creationId xmlns:a16="http://schemas.microsoft.com/office/drawing/2014/main" id="{A2AF5F60-3FA8-2940-CF7F-E7FAF7FDDE01}"/>
              </a:ext>
            </a:extLst>
          </p:cNvPr>
          <p:cNvPicPr>
            <a:picLocks noChangeAspect="1"/>
          </p:cNvPicPr>
          <p:nvPr/>
        </p:nvPicPr>
        <p:blipFill>
          <a:blip r:embed="rId3"/>
          <a:stretch>
            <a:fillRect/>
          </a:stretch>
        </p:blipFill>
        <p:spPr>
          <a:xfrm>
            <a:off x="754565" y="1299482"/>
            <a:ext cx="5701991" cy="6431587"/>
          </a:xfrm>
          <a:prstGeom prst="rect">
            <a:avLst/>
          </a:prstGeom>
        </p:spPr>
      </p:pic>
      <p:sp>
        <p:nvSpPr>
          <p:cNvPr id="3" name="Oval 2">
            <a:extLst>
              <a:ext uri="{FF2B5EF4-FFF2-40B4-BE49-F238E27FC236}">
                <a16:creationId xmlns:a16="http://schemas.microsoft.com/office/drawing/2014/main" id="{B982DA71-B6A0-15F9-EDC0-2FA1C7353157}"/>
              </a:ext>
            </a:extLst>
          </p:cNvPr>
          <p:cNvSpPr/>
          <p:nvPr/>
        </p:nvSpPr>
        <p:spPr>
          <a:xfrm>
            <a:off x="4850781" y="100362"/>
            <a:ext cx="4237464" cy="8251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tLang="zh-CN" dirty="0"/>
          </a:p>
          <a:p>
            <a:pPr algn="ctr"/>
            <a:r>
              <a:rPr lang="vi-VN" altLang="zh-CN" dirty="0"/>
              <a:t>SAU KHI ADMIN THÊM NHÂN VIÊN</a:t>
            </a:r>
            <a:endParaRPr lang="en-US" dirty="0"/>
          </a:p>
          <a:p>
            <a:pPr algn="ctr"/>
            <a:endParaRPr lang="en-US" dirty="0"/>
          </a:p>
        </p:txBody>
      </p:sp>
    </p:spTree>
    <p:extLst>
      <p:ext uri="{BB962C8B-B14F-4D97-AF65-F5344CB8AC3E}">
        <p14:creationId xmlns:p14="http://schemas.microsoft.com/office/powerpoint/2010/main" val="977272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4F1D8-F8D6-093D-F722-88326502E4D9}"/>
              </a:ext>
            </a:extLst>
          </p:cNvPr>
          <p:cNvPicPr>
            <a:picLocks noChangeAspect="1"/>
          </p:cNvPicPr>
          <p:nvPr/>
        </p:nvPicPr>
        <p:blipFill>
          <a:blip r:embed="rId2"/>
          <a:stretch>
            <a:fillRect/>
          </a:stretch>
        </p:blipFill>
        <p:spPr>
          <a:xfrm>
            <a:off x="2843564" y="1558820"/>
            <a:ext cx="10014973" cy="6011949"/>
          </a:xfrm>
          <a:prstGeom prst="rect">
            <a:avLst/>
          </a:prstGeom>
        </p:spPr>
      </p:pic>
      <p:sp>
        <p:nvSpPr>
          <p:cNvPr id="7" name="Oval 6">
            <a:extLst>
              <a:ext uri="{FF2B5EF4-FFF2-40B4-BE49-F238E27FC236}">
                <a16:creationId xmlns:a16="http://schemas.microsoft.com/office/drawing/2014/main" id="{60FAAF04-9F5B-8E44-33DF-479A1B75E34D}"/>
              </a:ext>
            </a:extLst>
          </p:cNvPr>
          <p:cNvSpPr/>
          <p:nvPr/>
        </p:nvSpPr>
        <p:spPr>
          <a:xfrm>
            <a:off x="5508701" y="201631"/>
            <a:ext cx="4326675"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ĐƠN HÀNG </a:t>
            </a:r>
            <a:endParaRPr lang="en-US" dirty="0"/>
          </a:p>
        </p:txBody>
      </p:sp>
      <p:sp>
        <p:nvSpPr>
          <p:cNvPr id="9" name="TextBox 8">
            <a:extLst>
              <a:ext uri="{FF2B5EF4-FFF2-40B4-BE49-F238E27FC236}">
                <a16:creationId xmlns:a16="http://schemas.microsoft.com/office/drawing/2014/main" id="{8AE0910C-83AE-B807-EC39-6187A7FF7D82}"/>
              </a:ext>
            </a:extLst>
          </p:cNvPr>
          <p:cNvSpPr txBox="1"/>
          <p:nvPr/>
        </p:nvSpPr>
        <p:spPr>
          <a:xfrm>
            <a:off x="278782" y="2709746"/>
            <a:ext cx="1795346" cy="2308324"/>
          </a:xfrm>
          <a:prstGeom prst="rect">
            <a:avLst/>
          </a:prstGeom>
          <a:noFill/>
        </p:spPr>
        <p:txBody>
          <a:bodyPr wrap="square" rtlCol="0">
            <a:spAutoFit/>
          </a:bodyPr>
          <a:lstStyle/>
          <a:p>
            <a:r>
              <a:rPr lang="vi-VN" dirty="0"/>
              <a:t>Khi khách hàng đặt hàng thì nhân viên có chế độ xác nhận đơn hàng, gửi hàng ,giao hàng.</a:t>
            </a:r>
            <a:endParaRPr lang="en-US" dirty="0"/>
          </a:p>
          <a:p>
            <a:endParaRPr lang="en-US" dirty="0"/>
          </a:p>
        </p:txBody>
      </p:sp>
    </p:spTree>
    <p:extLst>
      <p:ext uri="{BB962C8B-B14F-4D97-AF65-F5344CB8AC3E}">
        <p14:creationId xmlns:p14="http://schemas.microsoft.com/office/powerpoint/2010/main" val="4118323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46F808-3733-862E-4580-5FB4AD3BB85D}"/>
              </a:ext>
            </a:extLst>
          </p:cNvPr>
          <p:cNvPicPr>
            <a:picLocks noChangeAspect="1"/>
          </p:cNvPicPr>
          <p:nvPr/>
        </p:nvPicPr>
        <p:blipFill>
          <a:blip r:embed="rId2"/>
          <a:stretch>
            <a:fillRect/>
          </a:stretch>
        </p:blipFill>
        <p:spPr>
          <a:xfrm>
            <a:off x="223024" y="2011369"/>
            <a:ext cx="7445429" cy="5484539"/>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5CA43D5-61D9-154C-FFB1-48173A549D2D}"/>
              </a:ext>
            </a:extLst>
          </p:cNvPr>
          <p:cNvPicPr>
            <a:picLocks noChangeAspect="1"/>
          </p:cNvPicPr>
          <p:nvPr/>
        </p:nvPicPr>
        <p:blipFill>
          <a:blip r:embed="rId3"/>
          <a:stretch>
            <a:fillRect/>
          </a:stretch>
        </p:blipFill>
        <p:spPr>
          <a:xfrm>
            <a:off x="7668453" y="2032151"/>
            <a:ext cx="6469165" cy="5484539"/>
          </a:xfrm>
          <a:prstGeom prst="rect">
            <a:avLst/>
          </a:prstGeom>
        </p:spPr>
      </p:pic>
      <p:sp>
        <p:nvSpPr>
          <p:cNvPr id="19" name="Oval 18">
            <a:extLst>
              <a:ext uri="{FF2B5EF4-FFF2-40B4-BE49-F238E27FC236}">
                <a16:creationId xmlns:a16="http://schemas.microsoft.com/office/drawing/2014/main" id="{E3AEAA95-435D-B31E-B65E-6F8631ED3DBA}"/>
              </a:ext>
            </a:extLst>
          </p:cNvPr>
          <p:cNvSpPr/>
          <p:nvPr/>
        </p:nvSpPr>
        <p:spPr>
          <a:xfrm>
            <a:off x="5319131" y="141195"/>
            <a:ext cx="4449337" cy="1056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latin typeface="Times New Roman" panose="02020603050405020304" pitchFamily="18" charset="0"/>
              <a:cs typeface="Times New Roman" panose="02020603050405020304" pitchFamily="18" charset="0"/>
            </a:endParaRPr>
          </a:p>
          <a:p>
            <a:pPr algn="ctr"/>
            <a:r>
              <a:rPr lang="vi-VN" dirty="0">
                <a:latin typeface="Times New Roman" panose="02020603050405020304" pitchFamily="18" charset="0"/>
                <a:cs typeface="Times New Roman" panose="02020603050405020304" pitchFamily="18" charset="0"/>
              </a:rPr>
              <a:t>QUẢN LÍ SẢN PHẢM </a:t>
            </a:r>
            <a:endParaRPr lang="en-US" dirty="0">
              <a:latin typeface="Times New Roman" panose="02020603050405020304" pitchFamily="18"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2785002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A44927-0848-C5B6-519D-374E6B3DA1A3}"/>
              </a:ext>
            </a:extLst>
          </p:cNvPr>
          <p:cNvPicPr>
            <a:picLocks noChangeAspect="1"/>
          </p:cNvPicPr>
          <p:nvPr/>
        </p:nvPicPr>
        <p:blipFill>
          <a:blip r:embed="rId2"/>
          <a:stretch>
            <a:fillRect/>
          </a:stretch>
        </p:blipFill>
        <p:spPr>
          <a:xfrm>
            <a:off x="1744308" y="1335288"/>
            <a:ext cx="11050859" cy="644881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86C436-53AA-5F90-5F6C-2E596DEDBA0B}"/>
              </a:ext>
            </a:extLst>
          </p:cNvPr>
          <p:cNvSpPr txBox="1"/>
          <p:nvPr/>
        </p:nvSpPr>
        <p:spPr>
          <a:xfrm>
            <a:off x="264320" y="2770645"/>
            <a:ext cx="1166680" cy="2062103"/>
          </a:xfrm>
          <a:prstGeom prst="rect">
            <a:avLst/>
          </a:prstGeom>
          <a:noFill/>
        </p:spPr>
        <p:txBody>
          <a:bodyPr wrap="square">
            <a:spAutoFit/>
          </a:bodyPr>
          <a:lstStyle/>
          <a:p>
            <a:r>
              <a:rPr lang="vi-VN" sz="1800" dirty="0"/>
              <a:t>Khi Nhân </a:t>
            </a:r>
            <a:r>
              <a:rPr lang="vi-VN" sz="2000" dirty="0"/>
              <a:t>viên</a:t>
            </a:r>
            <a:r>
              <a:rPr lang="vi-VN" sz="1800" dirty="0"/>
              <a:t> thêm sản phẩm sẽ hiện ở danh sách</a:t>
            </a:r>
            <a:endParaRPr lang="en-US" sz="1800" dirty="0"/>
          </a:p>
        </p:txBody>
      </p:sp>
      <p:sp>
        <p:nvSpPr>
          <p:cNvPr id="9" name="Oval 8">
            <a:extLst>
              <a:ext uri="{FF2B5EF4-FFF2-40B4-BE49-F238E27FC236}">
                <a16:creationId xmlns:a16="http://schemas.microsoft.com/office/drawing/2014/main" id="{F8706DFC-EE97-4239-E4AD-1C0607744DF4}"/>
              </a:ext>
            </a:extLst>
          </p:cNvPr>
          <p:cNvSpPr/>
          <p:nvPr/>
        </p:nvSpPr>
        <p:spPr>
          <a:xfrm>
            <a:off x="4583151" y="434898"/>
            <a:ext cx="3657600" cy="9003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SẢN PHẨM</a:t>
            </a:r>
            <a:endParaRPr lang="en-US" dirty="0"/>
          </a:p>
        </p:txBody>
      </p:sp>
    </p:spTree>
    <p:extLst>
      <p:ext uri="{BB962C8B-B14F-4D97-AF65-F5344CB8AC3E}">
        <p14:creationId xmlns:p14="http://schemas.microsoft.com/office/powerpoint/2010/main" val="1610455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7B69B8-B42F-FC59-7503-E302EE3CBF2E}"/>
              </a:ext>
            </a:extLst>
          </p:cNvPr>
          <p:cNvPicPr>
            <a:picLocks noChangeAspect="1"/>
          </p:cNvPicPr>
          <p:nvPr/>
        </p:nvPicPr>
        <p:blipFill>
          <a:blip r:embed="rId2"/>
          <a:stretch>
            <a:fillRect/>
          </a:stretch>
        </p:blipFill>
        <p:spPr>
          <a:xfrm>
            <a:off x="2098215" y="2273717"/>
            <a:ext cx="9266813" cy="506488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5980D25-66A6-2DD0-C86C-264C39C32806}"/>
              </a:ext>
            </a:extLst>
          </p:cNvPr>
          <p:cNvSpPr/>
          <p:nvPr/>
        </p:nvSpPr>
        <p:spPr>
          <a:xfrm>
            <a:off x="4434990" y="118611"/>
            <a:ext cx="5347828" cy="1166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KHÁCH HÀNG</a:t>
            </a:r>
            <a:endParaRPr lang="en-US" dirty="0"/>
          </a:p>
        </p:txBody>
      </p:sp>
      <p:sp>
        <p:nvSpPr>
          <p:cNvPr id="5" name="TextBox 4">
            <a:extLst>
              <a:ext uri="{FF2B5EF4-FFF2-40B4-BE49-F238E27FC236}">
                <a16:creationId xmlns:a16="http://schemas.microsoft.com/office/drawing/2014/main" id="{DA44D39F-2FF9-FC3B-0597-DBB8A87F535D}"/>
              </a:ext>
            </a:extLst>
          </p:cNvPr>
          <p:cNvSpPr txBox="1"/>
          <p:nvPr/>
        </p:nvSpPr>
        <p:spPr>
          <a:xfrm>
            <a:off x="2752422" y="1531642"/>
            <a:ext cx="4172486" cy="646331"/>
          </a:xfrm>
          <a:prstGeom prst="rect">
            <a:avLst/>
          </a:prstGeom>
          <a:noFill/>
        </p:spPr>
        <p:txBody>
          <a:bodyPr wrap="square" rtlCol="0">
            <a:spAutoFit/>
          </a:bodyPr>
          <a:lstStyle/>
          <a:p>
            <a:pPr algn="ctr"/>
            <a:r>
              <a:rPr lang="vi-VN" dirty="0"/>
              <a:t>Lưu lại danh sách khách hàng đã đặt hàng</a:t>
            </a:r>
            <a:endParaRPr lang="en-US" dirty="0"/>
          </a:p>
        </p:txBody>
      </p:sp>
    </p:spTree>
    <p:extLst>
      <p:ext uri="{BB962C8B-B14F-4D97-AF65-F5344CB8AC3E}">
        <p14:creationId xmlns:p14="http://schemas.microsoft.com/office/powerpoint/2010/main" val="338433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3E8CA63-32A3-68B8-F5E6-C1A3313BC0B9}"/>
              </a:ext>
            </a:extLst>
          </p:cNvPr>
          <p:cNvPicPr>
            <a:picLocks noChangeAspect="1"/>
          </p:cNvPicPr>
          <p:nvPr/>
        </p:nvPicPr>
        <p:blipFill>
          <a:blip r:embed="rId2"/>
          <a:stretch>
            <a:fillRect/>
          </a:stretch>
        </p:blipFill>
        <p:spPr>
          <a:xfrm>
            <a:off x="3947766" y="1584221"/>
            <a:ext cx="9757083" cy="629970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B48393-7502-5AED-3FE3-ADE71A9657B9}"/>
              </a:ext>
            </a:extLst>
          </p:cNvPr>
          <p:cNvSpPr txBox="1"/>
          <p:nvPr/>
        </p:nvSpPr>
        <p:spPr>
          <a:xfrm>
            <a:off x="402487" y="2719216"/>
            <a:ext cx="2719218" cy="1231106"/>
          </a:xfrm>
          <a:prstGeom prst="rect">
            <a:avLst/>
          </a:prstGeom>
          <a:solidFill>
            <a:schemeClr val="accent3">
              <a:lumMod val="20000"/>
              <a:lumOff val="80000"/>
            </a:schemeClr>
          </a:solidFill>
        </p:spPr>
        <p:txBody>
          <a:bodyPr wrap="square" rtlCol="0">
            <a:spAutoFit/>
          </a:bodyPr>
          <a:lstStyle/>
          <a:p>
            <a:r>
              <a:rPr lang="vi-VN" dirty="0"/>
              <a:t>Khi mà khách </a:t>
            </a:r>
            <a:r>
              <a:rPr lang="vi-VN" sz="2000" dirty="0"/>
              <a:t>hàng</a:t>
            </a:r>
            <a:r>
              <a:rPr lang="vi-VN" dirty="0"/>
              <a:t> đã nhận được hàng,khách hàng sẽ đánh giá đơn hàng đó</a:t>
            </a:r>
            <a:endParaRPr lang="en-US" dirty="0"/>
          </a:p>
        </p:txBody>
      </p:sp>
      <p:sp>
        <p:nvSpPr>
          <p:cNvPr id="5" name="Oval 4">
            <a:extLst>
              <a:ext uri="{FF2B5EF4-FFF2-40B4-BE49-F238E27FC236}">
                <a16:creationId xmlns:a16="http://schemas.microsoft.com/office/drawing/2014/main" id="{0A496BE2-45DA-29EE-F434-6CEFB47485C5}"/>
              </a:ext>
            </a:extLst>
          </p:cNvPr>
          <p:cNvSpPr/>
          <p:nvPr/>
        </p:nvSpPr>
        <p:spPr>
          <a:xfrm>
            <a:off x="4839628" y="307656"/>
            <a:ext cx="4125951" cy="9689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ĐÁNH GIÁ</a:t>
            </a:r>
            <a:endParaRPr lang="en-US" dirty="0"/>
          </a:p>
        </p:txBody>
      </p:sp>
    </p:spTree>
    <p:extLst>
      <p:ext uri="{BB962C8B-B14F-4D97-AF65-F5344CB8AC3E}">
        <p14:creationId xmlns:p14="http://schemas.microsoft.com/office/powerpoint/2010/main" val="2319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D0B7D98-EABD-7E18-7353-B3177AAB0C63}"/>
              </a:ext>
            </a:extLst>
          </p:cNvPr>
          <p:cNvSpPr/>
          <p:nvPr/>
        </p:nvSpPr>
        <p:spPr>
          <a:xfrm>
            <a:off x="5761760" y="279032"/>
            <a:ext cx="4073616" cy="9196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GIAO DIỆN KHÁCH HÀNG</a:t>
            </a:r>
            <a:endParaRPr lang="en-US" dirty="0"/>
          </a:p>
        </p:txBody>
      </p:sp>
      <p:pic>
        <p:nvPicPr>
          <p:cNvPr id="6" name="Picture 5">
            <a:extLst>
              <a:ext uri="{FF2B5EF4-FFF2-40B4-BE49-F238E27FC236}">
                <a16:creationId xmlns:a16="http://schemas.microsoft.com/office/drawing/2014/main" id="{B9E33F33-C79C-B536-74E8-68CB0670F8F9}"/>
              </a:ext>
            </a:extLst>
          </p:cNvPr>
          <p:cNvPicPr>
            <a:picLocks noChangeAspect="1"/>
          </p:cNvPicPr>
          <p:nvPr/>
        </p:nvPicPr>
        <p:blipFill>
          <a:blip r:embed="rId2"/>
          <a:stretch>
            <a:fillRect/>
          </a:stretch>
        </p:blipFill>
        <p:spPr>
          <a:xfrm>
            <a:off x="1078147" y="1408105"/>
            <a:ext cx="12479357" cy="6950528"/>
          </a:xfrm>
          <a:prstGeom prst="rect">
            <a:avLst/>
          </a:prstGeom>
        </p:spPr>
      </p:pic>
    </p:spTree>
    <p:extLst>
      <p:ext uri="{BB962C8B-B14F-4D97-AF65-F5344CB8AC3E}">
        <p14:creationId xmlns:p14="http://schemas.microsoft.com/office/powerpoint/2010/main" val="2471365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0AE83A-2349-53D6-A05D-869271186787}"/>
              </a:ext>
            </a:extLst>
          </p:cNvPr>
          <p:cNvPicPr>
            <a:picLocks noChangeAspect="1"/>
          </p:cNvPicPr>
          <p:nvPr/>
        </p:nvPicPr>
        <p:blipFill>
          <a:blip r:embed="rId2"/>
          <a:stretch>
            <a:fillRect/>
          </a:stretch>
        </p:blipFill>
        <p:spPr>
          <a:xfrm>
            <a:off x="1137615" y="1628620"/>
            <a:ext cx="5772552" cy="6155480"/>
          </a:xfrm>
          <a:prstGeom prst="rect">
            <a:avLst/>
          </a:prstGeom>
        </p:spPr>
      </p:pic>
      <p:sp>
        <p:nvSpPr>
          <p:cNvPr id="6" name="Oval 5">
            <a:extLst>
              <a:ext uri="{FF2B5EF4-FFF2-40B4-BE49-F238E27FC236}">
                <a16:creationId xmlns:a16="http://schemas.microsoft.com/office/drawing/2014/main" id="{94C2932F-0F8B-AADD-FBA8-102C12D40459}"/>
              </a:ext>
            </a:extLst>
          </p:cNvPr>
          <p:cNvSpPr/>
          <p:nvPr/>
        </p:nvSpPr>
        <p:spPr>
          <a:xfrm>
            <a:off x="3629260" y="-93606"/>
            <a:ext cx="6561813" cy="162862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Times New Roman" panose="02020603050405020304" pitchFamily="18" charset="0"/>
                <a:cs typeface="Times New Roman" panose="02020603050405020304" pitchFamily="18" charset="0"/>
              </a:rPr>
              <a:t>Khách hàng có thể thay đổi thông tin của mình và hủy tài khoản không dùng nữa.Và bên cạnh là khi nhận được hàng nếu nhận về tay thấy thích hay không thích thì mình có thể đánh giá phản hồi lại cho shop</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815D0A5-24D6-836A-0FC9-BEFA00389505}"/>
              </a:ext>
            </a:extLst>
          </p:cNvPr>
          <p:cNvPicPr>
            <a:picLocks noChangeAspect="1"/>
          </p:cNvPicPr>
          <p:nvPr/>
        </p:nvPicPr>
        <p:blipFill>
          <a:blip r:embed="rId3"/>
          <a:stretch>
            <a:fillRect/>
          </a:stretch>
        </p:blipFill>
        <p:spPr>
          <a:xfrm>
            <a:off x="7236842" y="1638128"/>
            <a:ext cx="6462956" cy="6145972"/>
          </a:xfrm>
          <a:prstGeom prst="rect">
            <a:avLst/>
          </a:prstGeom>
        </p:spPr>
      </p:pic>
    </p:spTree>
    <p:extLst>
      <p:ext uri="{BB962C8B-B14F-4D97-AF65-F5344CB8AC3E}">
        <p14:creationId xmlns:p14="http://schemas.microsoft.com/office/powerpoint/2010/main" val="27073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DBB5DE-F0FA-E471-0E80-FBDF33F0518F}"/>
              </a:ext>
            </a:extLst>
          </p:cNvPr>
          <p:cNvPicPr>
            <a:picLocks noChangeAspect="1"/>
          </p:cNvPicPr>
          <p:nvPr/>
        </p:nvPicPr>
        <p:blipFill>
          <a:blip r:embed="rId2"/>
          <a:stretch>
            <a:fillRect/>
          </a:stretch>
        </p:blipFill>
        <p:spPr>
          <a:xfrm>
            <a:off x="909577" y="1787591"/>
            <a:ext cx="13086079" cy="611774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29FFF5F-B8F5-576C-9660-65086ABB928E}"/>
              </a:ext>
            </a:extLst>
          </p:cNvPr>
          <p:cNvSpPr/>
          <p:nvPr/>
        </p:nvSpPr>
        <p:spPr>
          <a:xfrm>
            <a:off x="5111512" y="324269"/>
            <a:ext cx="3876371" cy="9358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THỬ ĐỒ BẰNG AI</a:t>
            </a:r>
            <a:endParaRPr lang="en-US" dirty="0"/>
          </a:p>
        </p:txBody>
      </p:sp>
    </p:spTree>
    <p:extLst>
      <p:ext uri="{BB962C8B-B14F-4D97-AF65-F5344CB8AC3E}">
        <p14:creationId xmlns:p14="http://schemas.microsoft.com/office/powerpoint/2010/main" val="400802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mt="28000"/>
          </a:blip>
          <a:tile tx="0" ty="0" sx="100000" sy="100000" flip="none" algn="tl"/>
        </a:blipFill>
        <a:effectLst/>
      </p:bgPr>
    </p:bg>
    <p:spTree>
      <p:nvGrpSpPr>
        <p:cNvPr id="1" name=""/>
        <p:cNvGrpSpPr/>
        <p:nvPr/>
      </p:nvGrpSpPr>
      <p:grpSpPr>
        <a:xfrm>
          <a:off x="0" y="0"/>
          <a:ext cx="0" cy="0"/>
          <a:chOff x="0" y="0"/>
          <a:chExt cx="0" cy="0"/>
        </a:xfrm>
      </p:grpSpPr>
      <p:sp>
        <p:nvSpPr>
          <p:cNvPr id="2" name="Text 0"/>
          <p:cNvSpPr/>
          <p:nvPr/>
        </p:nvSpPr>
        <p:spPr>
          <a:xfrm>
            <a:off x="396835" y="311825"/>
            <a:ext cx="2502456" cy="212646"/>
          </a:xfrm>
          <a:prstGeom prst="rect">
            <a:avLst/>
          </a:prstGeom>
          <a:noFill/>
        </p:spPr>
        <p:txBody>
          <a:bodyPr wrap="none" lIns="0" tIns="0" rIns="0" bIns="0" rtlCol="0" anchor="t"/>
          <a:lstStyle/>
          <a:p>
            <a:pPr marL="0" indent="0" algn="l">
              <a:lnSpc>
                <a:spcPts val="16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 CHƯƠNG 3: KHẢO SÁT HỆ THỐNG</a:t>
            </a:r>
          </a:p>
        </p:txBody>
      </p:sp>
      <p:sp>
        <p:nvSpPr>
          <p:cNvPr id="3" name="Text 1"/>
          <p:cNvSpPr/>
          <p:nvPr/>
        </p:nvSpPr>
        <p:spPr>
          <a:xfrm>
            <a:off x="396835" y="807839"/>
            <a:ext cx="1701165"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3.1 Khảo sát thực tế</a:t>
            </a:r>
          </a:p>
        </p:txBody>
      </p:sp>
      <p:sp>
        <p:nvSpPr>
          <p:cNvPr id="4" name="Text 2"/>
          <p:cNvSpPr/>
          <p:nvPr/>
        </p:nvSpPr>
        <p:spPr>
          <a:xfrm>
            <a:off x="396835" y="1133832"/>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Nhu cầu bán hàng online ngày càng cao.</a:t>
            </a:r>
          </a:p>
        </p:txBody>
      </p:sp>
      <p:sp>
        <p:nvSpPr>
          <p:cNvPr id="5" name="Text 3"/>
          <p:cNvSpPr/>
          <p:nvPr/>
        </p:nvSpPr>
        <p:spPr>
          <a:xfrm>
            <a:off x="396835" y="1417320"/>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Hệ thống cần phục </a:t>
            </a:r>
            <a:r>
              <a:rPr lang="en-US" sz="2400" dirty="0" err="1">
                <a:solidFill>
                  <a:srgbClr val="443728"/>
                </a:solidFill>
                <a:latin typeface="Times New Roman" panose="02020603050405020304" charset="0"/>
                <a:ea typeface="Open Sans" pitchFamily="34" charset="-122"/>
                <a:cs typeface="Times New Roman" panose="02020603050405020304" charset="0"/>
              </a:rPr>
              <a:t>vụ</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vi-VN" sz="2400" dirty="0">
                <a:solidFill>
                  <a:srgbClr val="443728"/>
                </a:solidFill>
                <a:latin typeface="Times New Roman" panose="02020603050405020304" charset="0"/>
                <a:ea typeface="Open Sans" pitchFamily="34" charset="-122"/>
                <a:cs typeface="Times New Roman" panose="02020603050405020304" charset="0"/>
              </a:rPr>
              <a:t>3</a:t>
            </a:r>
            <a:r>
              <a:rPr lang="en-US" sz="2400" dirty="0">
                <a:solidFill>
                  <a:srgbClr val="443728"/>
                </a:solidFill>
                <a:latin typeface="Times New Roman" panose="02020603050405020304" charset="0"/>
                <a:ea typeface="Open Sans" pitchFamily="34" charset="-122"/>
                <a:cs typeface="Times New Roman" panose="02020603050405020304" charset="0"/>
              </a:rPr>
              <a:t> nhóm chính: </a:t>
            </a:r>
            <a:r>
              <a:rPr lang="en-US" sz="2400" b="1" dirty="0" err="1">
                <a:solidFill>
                  <a:srgbClr val="443728"/>
                </a:solidFill>
                <a:latin typeface="Times New Roman" panose="02020603050405020304" charset="0"/>
                <a:ea typeface="Open Sans" pitchFamily="34" charset="-122"/>
                <a:cs typeface="Times New Roman" panose="02020603050405020304" charset="0"/>
              </a:rPr>
              <a:t>Khách</a:t>
            </a:r>
            <a:r>
              <a:rPr lang="en-US" sz="2400" b="1" dirty="0">
                <a:solidFill>
                  <a:srgbClr val="443728"/>
                </a:solidFill>
                <a:latin typeface="Times New Roman" panose="02020603050405020304" charset="0"/>
                <a:ea typeface="Open Sans" pitchFamily="34" charset="-122"/>
                <a:cs typeface="Times New Roman" panose="02020603050405020304" charset="0"/>
              </a:rPr>
              <a:t> </a:t>
            </a:r>
            <a:r>
              <a:rPr lang="en-US" sz="2400" b="1" dirty="0" err="1">
                <a:solidFill>
                  <a:srgbClr val="443728"/>
                </a:solidFill>
                <a:latin typeface="Times New Roman" panose="02020603050405020304" charset="0"/>
                <a:ea typeface="Open Sans" pitchFamily="34" charset="-122"/>
                <a:cs typeface="Times New Roman" panose="02020603050405020304" charset="0"/>
              </a:rPr>
              <a:t>hàng</a:t>
            </a:r>
            <a:r>
              <a:rPr lang="vi-VN" sz="2400" dirty="0">
                <a:solidFill>
                  <a:srgbClr val="443728"/>
                </a:solidFill>
                <a:latin typeface="Times New Roman" panose="02020603050405020304" charset="0"/>
                <a:ea typeface="Open Sans" pitchFamily="34" charset="-122"/>
                <a:cs typeface="Times New Roman" panose="02020603050405020304" charset="0"/>
              </a:rPr>
              <a:t>, </a:t>
            </a:r>
            <a:r>
              <a:rPr lang="vi-VN" sz="2400" b="1" dirty="0">
                <a:solidFill>
                  <a:srgbClr val="443728"/>
                </a:solidFill>
                <a:latin typeface="Times New Roman" panose="02020603050405020304" charset="0"/>
                <a:ea typeface="Open Sans" pitchFamily="34" charset="-122"/>
                <a:cs typeface="Times New Roman" panose="02020603050405020304" charset="0"/>
              </a:rPr>
              <a:t>nhân viên </a:t>
            </a:r>
            <a:r>
              <a:rPr lang="vi-VN" sz="2400" dirty="0">
                <a:solidFill>
                  <a:srgbClr val="443728"/>
                </a:solidFill>
                <a:latin typeface="Times New Roman" panose="02020603050405020304" charset="0"/>
                <a:ea typeface="Open Sans" pitchFamily="34" charset="-122"/>
                <a:cs typeface="Times New Roman" panose="02020603050405020304" charset="0"/>
              </a:rPr>
              <a:t>và</a:t>
            </a:r>
            <a:r>
              <a:rPr lang="en-US" sz="2400" b="1" dirty="0">
                <a:solidFill>
                  <a:srgbClr val="443728"/>
                </a:solidFill>
                <a:latin typeface="Times New Roman" panose="02020603050405020304" charset="0"/>
                <a:ea typeface="Open Sans" pitchFamily="34" charset="-122"/>
                <a:cs typeface="Times New Roman" panose="02020603050405020304" charset="0"/>
              </a:rPr>
              <a:t> quản lý</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latin typeface="Times New Roman" panose="02020603050405020304" charset="0"/>
              <a:cs typeface="Times New Roman" panose="02020603050405020304" charset="0"/>
            </a:endParaRPr>
          </a:p>
        </p:txBody>
      </p:sp>
      <p:sp>
        <p:nvSpPr>
          <p:cNvPr id="6" name="Text 4"/>
          <p:cNvSpPr/>
          <p:nvPr/>
        </p:nvSpPr>
        <p:spPr>
          <a:xfrm>
            <a:off x="396835" y="1712119"/>
            <a:ext cx="1701165"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3.2 Chức năng cơ bản</a:t>
            </a:r>
          </a:p>
        </p:txBody>
      </p:sp>
      <p:sp>
        <p:nvSpPr>
          <p:cNvPr id="7" name="Text 5"/>
          <p:cNvSpPr/>
          <p:nvPr/>
        </p:nvSpPr>
        <p:spPr>
          <a:xfrm>
            <a:off x="396835" y="2038112"/>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hệ thống, sản phẩm, khách hàng, bán hàng, tìm kiếm, </a:t>
            </a:r>
            <a:r>
              <a:rPr lang="en-US" sz="2400" dirty="0" err="1">
                <a:solidFill>
                  <a:srgbClr val="443728"/>
                </a:solidFill>
                <a:latin typeface="Times New Roman" panose="02020603050405020304" charset="0"/>
                <a:ea typeface="Open Sans" pitchFamily="34" charset="-122"/>
                <a:cs typeface="Times New Roman" panose="02020603050405020304" charset="0"/>
              </a:rPr>
              <a:t>thống</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vi-VN" sz="2400" dirty="0">
                <a:solidFill>
                  <a:srgbClr val="443728"/>
                </a:solidFill>
                <a:latin typeface="Times New Roman" panose="02020603050405020304" charset="0"/>
                <a:ea typeface="Open Sans" pitchFamily="34" charset="-122"/>
                <a:cs typeface="Times New Roman" panose="02020603050405020304" charset="0"/>
              </a:rPr>
              <a:t>kê</a:t>
            </a:r>
            <a:r>
              <a:rPr lang="en-US" sz="2400" dirty="0">
                <a:solidFill>
                  <a:srgbClr val="443728"/>
                </a:solidFill>
                <a:latin typeface="Times New Roman" panose="02020603050405020304" charset="0"/>
                <a:ea typeface="Open Sans" pitchFamily="34" charset="-122"/>
                <a:cs typeface="Times New Roman" panose="02020603050405020304" charset="0"/>
              </a:rPr>
              <a:t>.</a:t>
            </a:r>
          </a:p>
        </p:txBody>
      </p:sp>
      <p:sp>
        <p:nvSpPr>
          <p:cNvPr id="8" name="Text 6"/>
          <p:cNvSpPr/>
          <p:nvPr/>
        </p:nvSpPr>
        <p:spPr>
          <a:xfrm>
            <a:off x="396835" y="2332911"/>
            <a:ext cx="1786771"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3.4 Yêu cầu hệ thống mới</a:t>
            </a:r>
          </a:p>
        </p:txBody>
      </p:sp>
      <p:sp>
        <p:nvSpPr>
          <p:cNvPr id="9" name="Text 7"/>
          <p:cNvSpPr/>
          <p:nvPr/>
        </p:nvSpPr>
        <p:spPr>
          <a:xfrm>
            <a:off x="396835" y="2658904"/>
            <a:ext cx="6780014" cy="181451"/>
          </a:xfrm>
          <a:prstGeom prst="rect">
            <a:avLst/>
          </a:prstGeom>
          <a:noFill/>
        </p:spPr>
        <p:txBody>
          <a:bodyPr wrap="none" lIns="0" tIns="0" rIns="0" bIns="0" rtlCol="0" anchor="t"/>
          <a:lstStyle/>
          <a:p>
            <a:pPr>
              <a:lnSpc>
                <a:spcPts val="1400"/>
              </a:lnSpc>
            </a:pPr>
            <a:r>
              <a:rPr lang="en-US" sz="2400" dirty="0">
                <a:solidFill>
                  <a:srgbClr val="443728"/>
                </a:solidFill>
                <a:latin typeface="Times New Roman" panose="02020603050405020304" charset="0"/>
                <a:ea typeface="Open Sans" pitchFamily="34" charset="-122"/>
                <a:cs typeface="Times New Roman" panose="02020603050405020304" charset="0"/>
              </a:rPr>
              <a:t>Tự động </a:t>
            </a:r>
            <a:r>
              <a:rPr lang="en-US" sz="2400" dirty="0" err="1">
                <a:solidFill>
                  <a:srgbClr val="443728"/>
                </a:solidFill>
                <a:latin typeface="Times New Roman" panose="02020603050405020304" charset="0"/>
                <a:ea typeface="Open Sans" pitchFamily="34" charset="-122"/>
                <a:cs typeface="Times New Roman" panose="02020603050405020304" charset="0"/>
              </a:rPr>
              <a:t>hóa</a:t>
            </a:r>
            <a:r>
              <a:rPr lang="en-US" sz="2400" dirty="0">
                <a:solidFill>
                  <a:srgbClr val="443728"/>
                </a:solidFill>
                <a:latin typeface="Times New Roman" panose="02020603050405020304" charset="0"/>
                <a:ea typeface="Open Sans" pitchFamily="34" charset="-122"/>
                <a:cs typeface="Times New Roman" panose="02020603050405020304" charset="0"/>
              </a:rPr>
              <a:t>,</a:t>
            </a:r>
            <a:r>
              <a:rPr lang="vi-VN" sz="2400" dirty="0">
                <a:solidFill>
                  <a:srgbClr val="443728"/>
                </a:solidFill>
                <a:latin typeface="Times New Roman" panose="02020603050405020304" charset="0"/>
                <a:ea typeface="Open Sans" pitchFamily="34" charset="-122"/>
                <a:cs typeface="Times New Roman" panose="02020603050405020304" charset="0"/>
              </a:rPr>
              <a:t> thử đồ ảo,</a:t>
            </a:r>
            <a:r>
              <a:rPr lang="en-US" sz="2400" dirty="0">
                <a:solidFill>
                  <a:srgbClr val="443728"/>
                </a:solidFill>
                <a:latin typeface="Times New Roman" panose="02020603050405020304" charset="0"/>
                <a:ea typeface="Open Sans" pitchFamily="34" charset="-122"/>
                <a:cs typeface="Times New Roman" panose="02020603050405020304" charset="0"/>
              </a:rPr>
              <a:t> quản lý tập trung, an toàn và dễ sử dụng.</a:t>
            </a:r>
          </a:p>
        </p:txBody>
      </p:sp>
      <p:sp>
        <p:nvSpPr>
          <p:cNvPr id="10" name="Text 8"/>
          <p:cNvSpPr/>
          <p:nvPr/>
        </p:nvSpPr>
        <p:spPr>
          <a:xfrm>
            <a:off x="396796" y="2978392"/>
            <a:ext cx="6780014" cy="181451"/>
          </a:xfrm>
          <a:prstGeom prst="rect">
            <a:avLst/>
          </a:prstGeom>
          <a:noFill/>
        </p:spPr>
        <p:txBody>
          <a:bodyPr wrap="none" lIns="0" tIns="0" rIns="0" bIns="0" rtlCol="0" anchor="t"/>
          <a:lstStyle/>
          <a:p>
            <a:pPr marL="0" indent="0" algn="l">
              <a:lnSpc>
                <a:spcPts val="1400"/>
              </a:lnSpc>
              <a:buNone/>
            </a:pPr>
            <a:r>
              <a:rPr lang="vi-VN" sz="2400" dirty="0">
                <a:solidFill>
                  <a:srgbClr val="443728"/>
                </a:solidFill>
                <a:latin typeface="Times New Roman" panose="02020603050405020304" charset="0"/>
                <a:ea typeface="Open Sans" pitchFamily="34" charset="-122"/>
                <a:cs typeface="Times New Roman" panose="02020603050405020304" charset="0"/>
              </a:rPr>
              <a:t>Các</a:t>
            </a:r>
            <a:r>
              <a:rPr lang="en-US" sz="2400" dirty="0">
                <a:solidFill>
                  <a:srgbClr val="443728"/>
                </a:solidFill>
                <a:latin typeface="Times New Roman" panose="02020603050405020304" charset="0"/>
                <a:ea typeface="Open Sans" pitchFamily="34" charset="-122"/>
                <a:cs typeface="Times New Roman" panose="02020603050405020304" charset="0"/>
              </a:rPr>
              <a:t> vai trò chính: </a:t>
            </a:r>
            <a:r>
              <a:rPr lang="en-US" sz="2400" b="1" dirty="0">
                <a:solidFill>
                  <a:srgbClr val="443728"/>
                </a:solidFill>
                <a:latin typeface="Times New Roman" panose="02020603050405020304" charset="0"/>
                <a:ea typeface="Open Sans" pitchFamily="34" charset="-122"/>
                <a:cs typeface="Times New Roman" panose="02020603050405020304" charset="0"/>
              </a:rPr>
              <a:t>User (</a:t>
            </a:r>
            <a:r>
              <a:rPr lang="en-US" sz="2400" b="1" dirty="0" err="1">
                <a:solidFill>
                  <a:srgbClr val="443728"/>
                </a:solidFill>
                <a:latin typeface="Times New Roman" panose="02020603050405020304" charset="0"/>
                <a:ea typeface="Open Sans" pitchFamily="34" charset="-122"/>
                <a:cs typeface="Times New Roman" panose="02020603050405020304" charset="0"/>
              </a:rPr>
              <a:t>khách</a:t>
            </a:r>
            <a:r>
              <a:rPr lang="en-US" sz="2400" b="1" dirty="0">
                <a:solidFill>
                  <a:srgbClr val="443728"/>
                </a:solidFill>
                <a:latin typeface="Times New Roman" panose="02020603050405020304" charset="0"/>
                <a:ea typeface="Open Sans" pitchFamily="34" charset="-122"/>
                <a:cs typeface="Times New Roman" panose="02020603050405020304" charset="0"/>
              </a:rPr>
              <a:t> </a:t>
            </a:r>
            <a:r>
              <a:rPr lang="vi-VN" sz="2400" b="1" dirty="0">
                <a:solidFill>
                  <a:srgbClr val="443728"/>
                </a:solidFill>
                <a:latin typeface="Times New Roman" panose="02020603050405020304" charset="0"/>
                <a:ea typeface="Open Sans" pitchFamily="34" charset="-122"/>
                <a:cs typeface="Times New Roman" panose="02020603050405020304" charset="0"/>
              </a:rPr>
              <a:t>hàng, nhân viên</a:t>
            </a:r>
            <a:r>
              <a:rPr lang="en-US" sz="2400" b="1" dirty="0">
                <a:solidFill>
                  <a:srgbClr val="443728"/>
                </a:solidFill>
                <a:latin typeface="Times New Roman" panose="02020603050405020304" charset="0"/>
                <a:ea typeface="Open Sans" pitchFamily="34" charset="-122"/>
                <a:cs typeface="Times New Roman" panose="02020603050405020304" charset="0"/>
              </a:rPr>
              <a:t>)</a:t>
            </a:r>
            <a:r>
              <a:rPr lang="vi-VN" sz="2400" b="1" dirty="0">
                <a:solidFill>
                  <a:srgbClr val="443728"/>
                </a:solidFill>
                <a:latin typeface="Times New Roman" panose="02020603050405020304" charset="0"/>
                <a:ea typeface="Open Sans" pitchFamily="34" charset="-122"/>
                <a:cs typeface="Times New Roman" panose="02020603050405020304" charset="0"/>
              </a:rPr>
              <a:t> và</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en-US" sz="2400" b="1" dirty="0">
                <a:solidFill>
                  <a:srgbClr val="443728"/>
                </a:solidFill>
                <a:latin typeface="Times New Roman" panose="02020603050405020304" charset="0"/>
                <a:ea typeface="Open Sans" pitchFamily="34" charset="-122"/>
                <a:cs typeface="Times New Roman" panose="02020603050405020304" charset="0"/>
              </a:rPr>
              <a:t>Admin (quản trị)</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latin typeface="Times New Roman" panose="02020603050405020304" charset="0"/>
              <a:cs typeface="Times New Roman" panose="02020603050405020304" charset="0"/>
            </a:endParaRPr>
          </a:p>
        </p:txBody>
      </p:sp>
      <p:sp>
        <p:nvSpPr>
          <p:cNvPr id="11" name="Text 9"/>
          <p:cNvSpPr/>
          <p:nvPr/>
        </p:nvSpPr>
        <p:spPr>
          <a:xfrm>
            <a:off x="396796" y="3672959"/>
            <a:ext cx="2341483"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3.3 Đánh giá hiện trạng thủ công</a:t>
            </a:r>
          </a:p>
        </p:txBody>
      </p:sp>
      <p:sp>
        <p:nvSpPr>
          <p:cNvPr id="13" name="Shape 11"/>
          <p:cNvSpPr/>
          <p:nvPr/>
        </p:nvSpPr>
        <p:spPr>
          <a:xfrm>
            <a:off x="279321" y="4038520"/>
            <a:ext cx="3472064" cy="1079229"/>
          </a:xfrm>
          <a:prstGeom prst="roundRect">
            <a:avLst>
              <a:gd name="adj" fmla="val 5095"/>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971509" y="4187193"/>
            <a:ext cx="551815" cy="164465"/>
          </a:xfrm>
          <a:prstGeom prst="rect">
            <a:avLst/>
          </a:prstGeom>
          <a:noFill/>
        </p:spPr>
        <p:txBody>
          <a:bodyPr wrap="none" lIns="0" tIns="0" rIns="0" bIns="0" rtlCol="0" anchor="t"/>
          <a:lstStyle/>
          <a:p>
            <a:pPr marL="0" indent="0" algn="r">
              <a:lnSpc>
                <a:spcPts val="13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Ưu điểm</a:t>
            </a:r>
          </a:p>
        </p:txBody>
      </p:sp>
      <p:sp>
        <p:nvSpPr>
          <p:cNvPr id="15" name="Text 13"/>
          <p:cNvSpPr/>
          <p:nvPr/>
        </p:nvSpPr>
        <p:spPr>
          <a:xfrm>
            <a:off x="397113" y="4797349"/>
            <a:ext cx="3155633"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Chi phí thấp</a:t>
            </a:r>
          </a:p>
        </p:txBody>
      </p:sp>
      <p:sp>
        <p:nvSpPr>
          <p:cNvPr id="16" name="Text 14"/>
          <p:cNvSpPr/>
          <p:nvPr/>
        </p:nvSpPr>
        <p:spPr>
          <a:xfrm>
            <a:off x="397113" y="4483778"/>
            <a:ext cx="3155633"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Triển khai nhanh</a:t>
            </a:r>
          </a:p>
        </p:txBody>
      </p:sp>
      <p:sp>
        <p:nvSpPr>
          <p:cNvPr id="17" name="Shape 15"/>
          <p:cNvSpPr/>
          <p:nvPr/>
        </p:nvSpPr>
        <p:spPr>
          <a:xfrm>
            <a:off x="278765" y="5433783"/>
            <a:ext cx="3472620" cy="1816656"/>
          </a:xfrm>
          <a:prstGeom prst="rect">
            <a:avLst/>
          </a:prstGeom>
          <a:solidFill>
            <a:srgbClr val="EBE2E0"/>
          </a:solidFill>
          <a:ln w="7620">
            <a:solidFill>
              <a:srgbClr val="D1C8C6"/>
            </a:solidFill>
            <a:prstDash val="solid"/>
          </a:ln>
        </p:spPr>
        <p:txBody>
          <a:bodyPr/>
          <a:lstStyle/>
          <a:p>
            <a:endParaRPr lang="en-US"/>
          </a:p>
        </p:txBody>
      </p:sp>
      <p:sp>
        <p:nvSpPr>
          <p:cNvPr id="18" name="Text 16"/>
          <p:cNvSpPr/>
          <p:nvPr/>
        </p:nvSpPr>
        <p:spPr>
          <a:xfrm>
            <a:off x="396796" y="5589358"/>
            <a:ext cx="1417558" cy="177165"/>
          </a:xfrm>
          <a:prstGeom prst="rect">
            <a:avLst/>
          </a:prstGeom>
          <a:noFill/>
        </p:spPr>
        <p:txBody>
          <a:bodyPr wrap="none" lIns="0" tIns="0" rIns="0" bIns="0" rtlCol="0" anchor="t"/>
          <a:lstStyle/>
          <a:p>
            <a:pPr marL="0" indent="0" algn="l">
              <a:lnSpc>
                <a:spcPts val="13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Nhược điểm</a:t>
            </a:r>
          </a:p>
        </p:txBody>
      </p:sp>
      <p:sp>
        <p:nvSpPr>
          <p:cNvPr id="19" name="Text 17"/>
          <p:cNvSpPr/>
          <p:nvPr/>
        </p:nvSpPr>
        <p:spPr>
          <a:xfrm>
            <a:off x="396796" y="6032500"/>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Tốn thời gian</a:t>
            </a:r>
          </a:p>
        </p:txBody>
      </p:sp>
      <p:sp>
        <p:nvSpPr>
          <p:cNvPr id="20" name="Text 18"/>
          <p:cNvSpPr/>
          <p:nvPr/>
        </p:nvSpPr>
        <p:spPr>
          <a:xfrm>
            <a:off x="396796" y="6355199"/>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Thiếu chính xác</a:t>
            </a:r>
          </a:p>
        </p:txBody>
      </p:sp>
      <p:sp>
        <p:nvSpPr>
          <p:cNvPr id="21" name="Text 19"/>
          <p:cNvSpPr/>
          <p:nvPr/>
        </p:nvSpPr>
        <p:spPr>
          <a:xfrm>
            <a:off x="396796" y="6677263"/>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Bảo mật kém</a:t>
            </a:r>
          </a:p>
        </p:txBody>
      </p:sp>
      <p:sp>
        <p:nvSpPr>
          <p:cNvPr id="22" name="Text 20"/>
          <p:cNvSpPr/>
          <p:nvPr/>
        </p:nvSpPr>
        <p:spPr>
          <a:xfrm>
            <a:off x="396796" y="7005042"/>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Khó đồng bộ dữ liệu</a:t>
            </a:r>
          </a:p>
        </p:txBody>
      </p:sp>
      <p:pic>
        <p:nvPicPr>
          <p:cNvPr id="23" name="Image 0" descr="preencoded.png"/>
          <p:cNvPicPr>
            <a:picLocks noChangeAspect="1"/>
          </p:cNvPicPr>
          <p:nvPr/>
        </p:nvPicPr>
        <p:blipFill>
          <a:blip r:embed="rId4"/>
          <a:stretch>
            <a:fillRect/>
          </a:stretch>
        </p:blipFill>
        <p:spPr>
          <a:xfrm>
            <a:off x="9566087" y="-15568"/>
            <a:ext cx="5662190" cy="82498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7EBCA-BAB3-A5A9-8834-BAA769951A8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00B1EEA-ADA8-02E9-32A4-4F487B3604EE}"/>
              </a:ext>
            </a:extLst>
          </p:cNvPr>
          <p:cNvPicPr>
            <a:picLocks noChangeAspect="1"/>
          </p:cNvPicPr>
          <p:nvPr/>
        </p:nvPicPr>
        <p:blipFill>
          <a:blip r:embed="rId2"/>
          <a:stretch>
            <a:fillRect/>
          </a:stretch>
        </p:blipFill>
        <p:spPr>
          <a:xfrm>
            <a:off x="50065" y="0"/>
            <a:ext cx="14530269" cy="8249964"/>
          </a:xfrm>
          <a:prstGeom prst="rect">
            <a:avLst/>
          </a:prstGeom>
        </p:spPr>
      </p:pic>
    </p:spTree>
    <p:extLst>
      <p:ext uri="{BB962C8B-B14F-4D97-AF65-F5344CB8AC3E}">
        <p14:creationId xmlns:p14="http://schemas.microsoft.com/office/powerpoint/2010/main" val="2025911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878F8-E009-796D-28A5-84D3011609E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7F293A-44CD-D76A-8A7D-57E3460BC5D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07492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E2491-5977-7999-31FB-100DE9242E8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17FDCE-2860-8293-9888-ED178EDB63FA}"/>
              </a:ext>
            </a:extLst>
          </p:cNvPr>
          <p:cNvPicPr>
            <a:picLocks noChangeAspect="1"/>
          </p:cNvPicPr>
          <p:nvPr/>
        </p:nvPicPr>
        <p:blipFill>
          <a:blip r:embed="rId2"/>
          <a:stretch>
            <a:fillRect/>
          </a:stretch>
        </p:blipFill>
        <p:spPr>
          <a:xfrm>
            <a:off x="840580" y="0"/>
            <a:ext cx="13789820" cy="8788415"/>
          </a:xfrm>
          <a:prstGeom prst="rect">
            <a:avLst/>
          </a:prstGeom>
        </p:spPr>
      </p:pic>
    </p:spTree>
    <p:extLst>
      <p:ext uri="{BB962C8B-B14F-4D97-AF65-F5344CB8AC3E}">
        <p14:creationId xmlns:p14="http://schemas.microsoft.com/office/powerpoint/2010/main" val="349638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60EA41-5F74-1178-5A4E-19D3098E2A8F}"/>
            </a:ext>
          </a:extLst>
        </p:cNvPr>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a:extLst>
              <a:ext uri="{FF2B5EF4-FFF2-40B4-BE49-F238E27FC236}">
                <a16:creationId xmlns:a16="http://schemas.microsoft.com/office/drawing/2014/main" id="{F0FE7E6C-2B76-5C98-8476-1343D0C766DE}"/>
              </a:ext>
            </a:extLst>
          </p:cNvPr>
          <p:cNvSpPr txBox="1"/>
          <p:nvPr/>
        </p:nvSpPr>
        <p:spPr>
          <a:xfrm>
            <a:off x="1234440" y="2360719"/>
            <a:ext cx="3154680" cy="3056708"/>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altLang="en-US" sz="4300" kern="1200" dirty="0" err="1">
                <a:solidFill>
                  <a:srgbClr val="FFFFFF"/>
                </a:solidFill>
                <a:latin typeface="+mj-lt"/>
                <a:ea typeface="+mj-ea"/>
                <a:cs typeface="+mj-cs"/>
              </a:rPr>
              <a:t>Biểu</a:t>
            </a:r>
            <a:r>
              <a:rPr lang="en-US" altLang="en-US" sz="4300" kern="1200" dirty="0">
                <a:solidFill>
                  <a:srgbClr val="FFFFFF"/>
                </a:solidFill>
                <a:latin typeface="+mj-lt"/>
                <a:ea typeface="+mj-ea"/>
                <a:cs typeface="+mj-cs"/>
              </a:rPr>
              <a:t> </a:t>
            </a:r>
            <a:r>
              <a:rPr lang="en-US" altLang="en-US" sz="4300" kern="1200" dirty="0" err="1">
                <a:solidFill>
                  <a:srgbClr val="FFFFFF"/>
                </a:solidFill>
                <a:latin typeface="+mj-lt"/>
                <a:ea typeface="+mj-ea"/>
                <a:cs typeface="+mj-cs"/>
              </a:rPr>
              <a:t>đồ</a:t>
            </a:r>
            <a:r>
              <a:rPr lang="en-US" altLang="en-US" sz="4300" kern="1200" dirty="0">
                <a:solidFill>
                  <a:srgbClr val="FFFFFF"/>
                </a:solidFill>
                <a:latin typeface="+mj-lt"/>
                <a:ea typeface="+mj-ea"/>
                <a:cs typeface="+mj-cs"/>
              </a:rPr>
              <a:t> use case </a:t>
            </a:r>
            <a:r>
              <a:rPr lang="en-US" altLang="en-US" sz="4300" kern="1200" dirty="0" err="1">
                <a:solidFill>
                  <a:srgbClr val="FFFFFF"/>
                </a:solidFill>
                <a:latin typeface="+mj-lt"/>
                <a:ea typeface="+mj-ea"/>
                <a:cs typeface="+mj-cs"/>
              </a:rPr>
              <a:t>tổng</a:t>
            </a:r>
            <a:r>
              <a:rPr lang="en-US" altLang="en-US" sz="4300" kern="1200" dirty="0">
                <a:solidFill>
                  <a:srgbClr val="FFFFFF"/>
                </a:solidFill>
                <a:latin typeface="+mj-lt"/>
                <a:ea typeface="+mj-ea"/>
                <a:cs typeface="+mj-cs"/>
              </a:rPr>
              <a:t> </a:t>
            </a:r>
            <a:r>
              <a:rPr lang="en-US" altLang="en-US" sz="4300" kern="1200" dirty="0" err="1">
                <a:solidFill>
                  <a:srgbClr val="FFFFFF"/>
                </a:solidFill>
                <a:latin typeface="+mj-lt"/>
                <a:ea typeface="+mj-ea"/>
                <a:cs typeface="+mj-cs"/>
              </a:rPr>
              <a:t>quát</a:t>
            </a:r>
            <a:r>
              <a:rPr lang="en-US" altLang="en-US" sz="4300" kern="1200" dirty="0">
                <a:solidFill>
                  <a:srgbClr val="FFFFFF"/>
                </a:solidFill>
                <a:latin typeface="+mj-lt"/>
                <a:ea typeface="+mj-ea"/>
                <a:cs typeface="+mj-cs"/>
              </a:rPr>
              <a:t>.</a:t>
            </a:r>
          </a:p>
        </p:txBody>
      </p:sp>
      <p:pic>
        <p:nvPicPr>
          <p:cNvPr id="4" name="Picture 3">
            <a:extLst>
              <a:ext uri="{FF2B5EF4-FFF2-40B4-BE49-F238E27FC236}">
                <a16:creationId xmlns:a16="http://schemas.microsoft.com/office/drawing/2014/main" id="{3A7B4510-6A18-8152-4785-67B25F6341E8}"/>
              </a:ext>
            </a:extLst>
          </p:cNvPr>
          <p:cNvPicPr>
            <a:picLocks noChangeAspect="1"/>
          </p:cNvPicPr>
          <p:nvPr/>
        </p:nvPicPr>
        <p:blipFill>
          <a:blip r:embed="rId2"/>
          <a:stretch>
            <a:fillRect/>
          </a:stretch>
        </p:blipFill>
        <p:spPr>
          <a:xfrm>
            <a:off x="5116751" y="691376"/>
            <a:ext cx="9285306" cy="7288963"/>
          </a:xfrm>
          <a:prstGeom prst="rect">
            <a:avLst/>
          </a:prstGeom>
        </p:spPr>
      </p:pic>
    </p:spTree>
    <p:extLst>
      <p:ext uri="{BB962C8B-B14F-4D97-AF65-F5344CB8AC3E}">
        <p14:creationId xmlns:p14="http://schemas.microsoft.com/office/powerpoint/2010/main" val="403579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88351" y="33020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admin.	</a:t>
            </a:r>
          </a:p>
        </p:txBody>
      </p:sp>
      <p:pic>
        <p:nvPicPr>
          <p:cNvPr id="2" name="Picture 1">
            <a:extLst>
              <a:ext uri="{FF2B5EF4-FFF2-40B4-BE49-F238E27FC236}">
                <a16:creationId xmlns:a16="http://schemas.microsoft.com/office/drawing/2014/main" id="{E69D3032-6F04-8132-2BD2-4A8CF627E6E9}"/>
              </a:ext>
            </a:extLst>
          </p:cNvPr>
          <p:cNvPicPr>
            <a:picLocks noChangeAspect="1"/>
          </p:cNvPicPr>
          <p:nvPr/>
        </p:nvPicPr>
        <p:blipFill>
          <a:blip r:embed="rId2"/>
          <a:stretch>
            <a:fillRect/>
          </a:stretch>
        </p:blipFill>
        <p:spPr>
          <a:xfrm>
            <a:off x="1460810" y="951600"/>
            <a:ext cx="11474604" cy="69478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507</TotalTime>
  <Words>1101</Words>
  <Application>Microsoft Office PowerPoint</Application>
  <PresentationFormat>Custom</PresentationFormat>
  <Paragraphs>118</Paragraphs>
  <Slides>39</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Times New Roman</vt:lpstr>
      <vt:lpstr>Aptos Display</vt:lpstr>
      <vt:lpstr>Calibri</vt:lpstr>
      <vt:lpstr>Arial</vt:lpstr>
      <vt:lpstr>Aptos</vt:lpstr>
      <vt:lpstr>Office Theme</vt:lpstr>
      <vt:lpstr>Picture (Device Independent Bitmap)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FPT</dc:creator>
  <cp:lastModifiedBy>FPT</cp:lastModifiedBy>
  <cp:revision>14</cp:revision>
  <dcterms:created xsi:type="dcterms:W3CDTF">2025-10-15T12:44:00Z</dcterms:created>
  <dcterms:modified xsi:type="dcterms:W3CDTF">2025-11-27T10:02:06Z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5C6CC25BDF754E9FA5CE3207248C42E8_13</vt:lpwstr>
  </property>
  <property fmtid="{D5CDD505-2E9C-101B-9397-08002B2CF9AE}" pid="3" name="KSOProductBuildVer">
    <vt:lpwstr>1033-12.2.0.21931</vt:lpwstr>
  </property>
</Properties>
</file>